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629" r:id="rId3"/>
    <p:sldId id="553" r:id="rId4"/>
    <p:sldId id="630" r:id="rId5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3FB79"/>
    <a:srgbClr val="FF40FF"/>
    <a:srgbClr val="009193"/>
    <a:srgbClr val="00FDFF"/>
    <a:srgbClr val="DB7F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中間スタイル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73" autoAdjust="0"/>
    <p:restoredTop sz="93782" autoAdjust="0"/>
  </p:normalViewPr>
  <p:slideViewPr>
    <p:cSldViewPr snapToGrid="0">
      <p:cViewPr>
        <p:scale>
          <a:sx n="94" d="100"/>
          <a:sy n="94" d="100"/>
        </p:scale>
        <p:origin x="144" y="2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4EE9DF-27E0-D64F-88E0-CA1660E1533A}" type="datetimeFigureOut">
              <a:rPr kumimoji="1" lang="ja-JP" altLang="en-US" smtClean="0"/>
              <a:t>2023/8/8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053655-B1F4-A94A-9EA6-DE26FBE53D0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464486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053655-B1F4-A94A-9EA6-DE26FBE53D03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626857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472A240-EDF7-A476-1094-261931388F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A0698030-9FE9-A6F4-E6BA-3339A2C1C3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C0F287F-D4EA-0FEC-4230-0249F7A778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D720C-742E-40FC-82C4-5686F90D215F}" type="datetimeFigureOut">
              <a:rPr kumimoji="1" lang="ja-JP" altLang="en-US" smtClean="0"/>
              <a:t>2023/8/8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AF77E4D-82DA-3DDC-BE7A-BDE27061A2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8BFE35A-7D75-4E0C-A5AD-BB69373DF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1F3A2-4E53-445D-88BC-3622F171C2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830672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478EAB7-6422-8E71-E716-19001096B4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15D7D891-1985-D5B2-52B9-B44A03D61E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FF875C1-78B5-D2F2-D0A6-744F406410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D720C-742E-40FC-82C4-5686F90D215F}" type="datetimeFigureOut">
              <a:rPr kumimoji="1" lang="ja-JP" altLang="en-US" smtClean="0"/>
              <a:t>2023/8/8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40E4F7A-D3DD-1E7B-2CC8-D9F4287E01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32CEA06-9E49-BE23-720B-0B61F352C7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1F3A2-4E53-445D-88BC-3622F171C2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562219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D9691CFB-5D65-6EE9-6E14-5F148E9176E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25916FDF-B2F9-CB30-CB76-9195D8F1C6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53B8D07-CB7A-D2F8-4E5F-0DF3B1C4F6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D720C-742E-40FC-82C4-5686F90D215F}" type="datetimeFigureOut">
              <a:rPr kumimoji="1" lang="ja-JP" altLang="en-US" smtClean="0"/>
              <a:t>2023/8/8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C345372-4836-BF9B-FBC4-A76DD8454C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D1371CF-80CE-58FB-A57B-FDBA8DC6EC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1F3A2-4E53-445D-88BC-3622F171C2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85826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B7CF00D-12BE-E1A5-4680-9E7F8CAEA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6122037-56C8-0B26-9F74-CA42A8098E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8AC0229-3D19-9337-1743-9D8342F971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D720C-742E-40FC-82C4-5686F90D215F}" type="datetimeFigureOut">
              <a:rPr kumimoji="1" lang="ja-JP" altLang="en-US" smtClean="0"/>
              <a:t>2023/8/8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5377439-8DE1-8F67-F7E5-EF6C9FBBDE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4079AD7-6A0B-A81A-5AE9-D2A4089CE8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1F3A2-4E53-445D-88BC-3622F171C2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286005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F61E919-F82D-F2AD-3D96-A7F1EE4B5B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5EFF9774-63B8-D551-3B22-ABC79D04E7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7A4C0CF-9C01-AEB2-8FD3-C491F53FAF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D720C-742E-40FC-82C4-5686F90D215F}" type="datetimeFigureOut">
              <a:rPr kumimoji="1" lang="ja-JP" altLang="en-US" smtClean="0"/>
              <a:t>2023/8/8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BD37607-5731-B359-499F-504449BB49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A9FA285-A06E-7234-0EDD-26809F055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1F3A2-4E53-445D-88BC-3622F171C2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49787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77B3238-8847-14BA-722C-C051F7FE0C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D1899DD-1CE3-064B-5B58-4945C64E21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424343A3-8808-6B94-5804-F06516613B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F5FBB6E6-E811-EECC-4573-332A3BA9FF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D720C-742E-40FC-82C4-5686F90D215F}" type="datetimeFigureOut">
              <a:rPr kumimoji="1" lang="ja-JP" altLang="en-US" smtClean="0"/>
              <a:t>2023/8/8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7CAED4F6-7F79-6878-188E-834D3C6E5C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3EFF14A4-02E4-74E7-39DC-96EB523E9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1F3A2-4E53-445D-88BC-3622F171C2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123618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62276CD-70CA-DBCB-D138-FE59009C12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058D780B-86BA-2660-7FE3-EEAB05CBC0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A37D58C1-90AC-ED1F-CB85-AA750F527D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E4E7A3B9-B2FB-5055-D11D-8484ED5CC0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3779E656-A11C-A186-C985-B655BF5A05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4AA4EEDB-4957-234F-D868-00483CC772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D720C-742E-40FC-82C4-5686F90D215F}" type="datetimeFigureOut">
              <a:rPr kumimoji="1" lang="ja-JP" altLang="en-US" smtClean="0"/>
              <a:t>2023/8/8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0536F3E1-22DE-2CD0-913C-921AC2479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06D69450-812A-F90C-831F-D42034CA4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1F3A2-4E53-445D-88BC-3622F171C2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116491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1F37336-657F-E59A-FF54-C5671B6676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B3BCC3D2-44A6-4C8B-45DE-DF2F28C344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D720C-742E-40FC-82C4-5686F90D215F}" type="datetimeFigureOut">
              <a:rPr kumimoji="1" lang="ja-JP" altLang="en-US" smtClean="0"/>
              <a:t>2023/8/8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394834F8-EFC4-3409-38FB-B3938F2D3E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A0B0E502-C06E-89B3-8E7B-1E58501CE2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1F3A2-4E53-445D-88BC-3622F171C2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257826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7F48428E-3A1B-213C-3509-48724CEBD8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D720C-742E-40FC-82C4-5686F90D215F}" type="datetimeFigureOut">
              <a:rPr kumimoji="1" lang="ja-JP" altLang="en-US" smtClean="0"/>
              <a:t>2023/8/8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44178026-39E5-0E73-6190-565C47929E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BF4DECC-5832-C7BE-8EE6-829B69B33E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1F3A2-4E53-445D-88BC-3622F171C2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69360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F1D9371-2BB0-DE60-3790-2B9D51C7FD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8F04208-DD02-F8E4-1074-1F161C8E7A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6FCEFFEB-6C2E-A0DE-5EEC-5268621085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D26812F8-F556-8125-5B51-FBAD82E193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D720C-742E-40FC-82C4-5686F90D215F}" type="datetimeFigureOut">
              <a:rPr kumimoji="1" lang="ja-JP" altLang="en-US" smtClean="0"/>
              <a:t>2023/8/8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1B7AE828-3780-3BAA-A4C6-8DFECF1A96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456FBFC8-CC44-0B85-F513-2D762BF9D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1F3A2-4E53-445D-88BC-3622F171C2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507247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2FFB744-0ACD-8424-C779-6043367FD3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412DB8FB-5445-F79F-FC75-A10E872012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F53DC0B3-7484-96AB-9F1A-05C5459385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D594AC4B-AB25-992F-F20E-0F11AA95C9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D720C-742E-40FC-82C4-5686F90D215F}" type="datetimeFigureOut">
              <a:rPr kumimoji="1" lang="ja-JP" altLang="en-US" smtClean="0"/>
              <a:t>2023/8/8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AF3BE730-DE33-B68E-F3DB-4F18F4DA82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057B7CED-BF5D-A6CF-8CB1-263E19FF3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1F3A2-4E53-445D-88BC-3622F171C2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953709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3D363910-C41F-A21E-AFC0-91B11F8D43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6420646F-AB00-4F67-B55B-DC8F96318F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B5B9AB6-4F14-BEE1-4191-315BF6295C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8D720C-742E-40FC-82C4-5686F90D215F}" type="datetimeFigureOut">
              <a:rPr kumimoji="1" lang="ja-JP" altLang="en-US" smtClean="0"/>
              <a:t>2023/8/8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1B498F8-01AA-0EC5-18FB-70F033ADAE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6B9FF7C-1D6A-6E94-3047-90218766F6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71F3A2-4E53-445D-88BC-3622F171C2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77720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2" name="Rectangle 41">
            <a:extLst>
              <a:ext uri="{FF2B5EF4-FFF2-40B4-BE49-F238E27FC236}">
                <a16:creationId xmlns:a16="http://schemas.microsoft.com/office/drawing/2014/main" id="{68AF5748-FED8-45BA-8631-26D1D10F32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13EF9A1A-9ABE-0A39-E728-4DA383983F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3266" y="951928"/>
            <a:ext cx="4023360" cy="3613280"/>
          </a:xfrm>
        </p:spPr>
        <p:txBody>
          <a:bodyPr anchor="b">
            <a:noAutofit/>
          </a:bodyPr>
          <a:lstStyle/>
          <a:p>
            <a:pPr algn="l"/>
            <a:r>
              <a:rPr lang="en-US" altLang="ja-JP" sz="4800" dirty="0"/>
              <a:t>Half-life measurement of 107-keV isomeric state in </a:t>
            </a:r>
            <a:r>
              <a:rPr lang="en-US" altLang="ja-JP" sz="4800" baseline="30000" dirty="0"/>
              <a:t>45</a:t>
            </a:r>
            <a:r>
              <a:rPr lang="en-US" altLang="ja-JP" sz="4800" dirty="0"/>
              <a:t>Cr</a:t>
            </a:r>
            <a:r>
              <a:rPr lang="ja-JP" altLang="ja-JP" sz="4800"/>
              <a:t> </a:t>
            </a:r>
            <a:endParaRPr kumimoji="1" lang="ja-JP" altLang="en-US" sz="4800"/>
          </a:p>
        </p:txBody>
      </p:sp>
      <p:sp>
        <p:nvSpPr>
          <p:cNvPr id="6" name="字幕 5">
            <a:extLst>
              <a:ext uri="{FF2B5EF4-FFF2-40B4-BE49-F238E27FC236}">
                <a16:creationId xmlns:a16="http://schemas.microsoft.com/office/drawing/2014/main" id="{2D13ECD4-4C3B-72E1-C46C-8BB2B68C25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0084" y="4836130"/>
            <a:ext cx="3674919" cy="1551334"/>
          </a:xfrm>
        </p:spPr>
        <p:txBody>
          <a:bodyPr>
            <a:normAutofit lnSpcReduction="10000"/>
          </a:bodyPr>
          <a:lstStyle/>
          <a:p>
            <a:pPr algn="l"/>
            <a:r>
              <a:rPr lang="en-US" altLang="ja-JP" sz="2000" dirty="0"/>
              <a:t>Tokyo City University</a:t>
            </a:r>
          </a:p>
          <a:p>
            <a:pPr algn="l"/>
            <a:r>
              <a:rPr lang="en-US" altLang="ja-JP" sz="2000" dirty="0"/>
              <a:t>1st grade of master course</a:t>
            </a:r>
          </a:p>
          <a:p>
            <a:pPr algn="l"/>
            <a:r>
              <a:rPr lang="en-US" altLang="ja-JP" sz="2000" dirty="0"/>
              <a:t>Mei Amitani</a:t>
            </a:r>
          </a:p>
          <a:p>
            <a:pPr algn="l"/>
            <a:r>
              <a:rPr lang="en-US" altLang="ja-JP" sz="2000" dirty="0"/>
              <a:t>for SHARAQ13 collaboration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9788C8F0-56E0-F215-89E0-6ABE591E229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40"/>
          <a:stretch/>
        </p:blipFill>
        <p:spPr>
          <a:xfrm>
            <a:off x="5147655" y="1517992"/>
            <a:ext cx="6248124" cy="3822016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49F79A53-A6B8-4C6B-4788-8D9029003DC0}"/>
              </a:ext>
            </a:extLst>
          </p:cNvPr>
          <p:cNvSpPr txBox="1"/>
          <p:nvPr/>
        </p:nvSpPr>
        <p:spPr>
          <a:xfrm>
            <a:off x="5900096" y="5340008"/>
            <a:ext cx="481339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ja-JP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article identification plot </a:t>
            </a:r>
            <a:r>
              <a:rPr lang="en-US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this experiment</a:t>
            </a:r>
            <a:endParaRPr lang="ja-JP" alt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77321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C544A21-BF64-DEFA-652D-AAA33B0735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5361" y="210170"/>
            <a:ext cx="10515600" cy="1226863"/>
          </a:xfrm>
        </p:spPr>
        <p:txBody>
          <a:bodyPr/>
          <a:lstStyle/>
          <a:p>
            <a:r>
              <a:rPr kumimoji="1"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  <a:endParaRPr kumimoji="1" lang="ja-JP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80E4C468-4AA1-57DF-CE3F-C2396CDFB25B}"/>
              </a:ext>
            </a:extLst>
          </p:cNvPr>
          <p:cNvSpPr txBox="1"/>
          <p:nvPr/>
        </p:nvSpPr>
        <p:spPr>
          <a:xfrm>
            <a:off x="6253161" y="1488212"/>
            <a:ext cx="520813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ja-JP" sz="2800" dirty="0">
                <a:latin typeface="Helvetica" pitchFamily="2" charset="0"/>
              </a:rPr>
              <a:t>In the previous study at GSI, </a:t>
            </a:r>
            <a:r>
              <a:rPr lang="en" altLang="ja-JP" sz="2800" dirty="0">
                <a:latin typeface="Helvetica" pitchFamily="2" charset="0"/>
                <a:cs typeface="Times New Roman" panose="02020603050405020304" pitchFamily="18" charset="0"/>
              </a:rPr>
              <a:t>the 107-keV isomeric state in </a:t>
            </a:r>
            <a:r>
              <a:rPr lang="en" altLang="ja-JP" sz="2800" baseline="30000" dirty="0">
                <a:latin typeface="Helvetica" pitchFamily="2" charset="0"/>
                <a:cs typeface="Times New Roman" panose="02020603050405020304" pitchFamily="18" charset="0"/>
              </a:rPr>
              <a:t>45</a:t>
            </a:r>
            <a:r>
              <a:rPr lang="en" altLang="ja-JP" sz="2800" dirty="0">
                <a:latin typeface="Helvetica" pitchFamily="2" charset="0"/>
                <a:cs typeface="Times New Roman" panose="02020603050405020304" pitchFamily="18" charset="0"/>
              </a:rPr>
              <a:t>Cr was discovered. </a:t>
            </a:r>
          </a:p>
          <a:p>
            <a:pPr algn="just"/>
            <a:endParaRPr lang="en" altLang="ja-JP" sz="2800" dirty="0">
              <a:latin typeface="Helvetica" pitchFamily="2" charset="0"/>
              <a:cs typeface="Times New Roman" panose="02020603050405020304" pitchFamily="18" charset="0"/>
            </a:endParaRPr>
          </a:p>
          <a:p>
            <a:pPr algn="just"/>
            <a:r>
              <a:rPr lang="en" altLang="ja-JP" sz="2800" dirty="0">
                <a:latin typeface="Helvetica" pitchFamily="2" charset="0"/>
                <a:cs typeface="Times New Roman" panose="02020603050405020304" pitchFamily="18" charset="0"/>
              </a:rPr>
              <a:t>However, only the upper limit (80</a:t>
            </a:r>
            <a:r>
              <a:rPr lang="en-US" altLang="ja-JP" sz="2800" dirty="0">
                <a:latin typeface="Helvetica" pitchFamily="2" charset="0"/>
                <a:cs typeface="Times New Roman" panose="02020603050405020304" pitchFamily="18" charset="0"/>
              </a:rPr>
              <a:t>μs</a:t>
            </a:r>
            <a:r>
              <a:rPr lang="en" altLang="ja-JP" sz="2800" dirty="0">
                <a:latin typeface="Helvetica" pitchFamily="2" charset="0"/>
                <a:cs typeface="Times New Roman" panose="02020603050405020304" pitchFamily="18" charset="0"/>
              </a:rPr>
              <a:t>)</a:t>
            </a:r>
            <a:r>
              <a:rPr lang="en-US" altLang="ja-JP" sz="2800" dirty="0">
                <a:latin typeface="Helvetica" pitchFamily="2" charset="0"/>
                <a:cs typeface="Times New Roman" panose="02020603050405020304" pitchFamily="18" charset="0"/>
              </a:rPr>
              <a:t> </a:t>
            </a:r>
            <a:r>
              <a:rPr lang="en" altLang="ja-JP" sz="2800" dirty="0">
                <a:latin typeface="Helvetica" pitchFamily="2" charset="0"/>
                <a:cs typeface="Times New Roman" panose="02020603050405020304" pitchFamily="18" charset="0"/>
              </a:rPr>
              <a:t>of </a:t>
            </a:r>
            <a:r>
              <a:rPr lang="en" altLang="ja-JP" sz="2800" i="1" dirty="0">
                <a:latin typeface="Helvetica" pitchFamily="2" charset="0"/>
                <a:cs typeface="Times New Roman" panose="02020603050405020304" pitchFamily="18" charset="0"/>
              </a:rPr>
              <a:t>T</a:t>
            </a:r>
            <a:r>
              <a:rPr lang="en" altLang="ja-JP" sz="2800" baseline="-25000" dirty="0">
                <a:latin typeface="Helvetica" pitchFamily="2" charset="0"/>
                <a:cs typeface="Times New Roman" panose="02020603050405020304" pitchFamily="18" charset="0"/>
              </a:rPr>
              <a:t>1/2</a:t>
            </a:r>
            <a:r>
              <a:rPr lang="en" altLang="ja-JP" sz="2800" dirty="0">
                <a:latin typeface="Helvetica" pitchFamily="2" charset="0"/>
                <a:cs typeface="Times New Roman" panose="02020603050405020304" pitchFamily="18" charset="0"/>
              </a:rPr>
              <a:t> of the isomeric state in </a:t>
            </a:r>
            <a:r>
              <a:rPr lang="en" altLang="ja-JP" sz="2800" baseline="30000" dirty="0">
                <a:latin typeface="Helvetica" pitchFamily="2" charset="0"/>
                <a:cs typeface="Times New Roman" panose="02020603050405020304" pitchFamily="18" charset="0"/>
              </a:rPr>
              <a:t>45</a:t>
            </a:r>
            <a:r>
              <a:rPr lang="en" altLang="ja-JP" sz="2800" dirty="0">
                <a:latin typeface="Helvetica" pitchFamily="2" charset="0"/>
                <a:cs typeface="Times New Roman" panose="02020603050405020304" pitchFamily="18" charset="0"/>
              </a:rPr>
              <a:t>Cr was reported.</a:t>
            </a:r>
            <a:endParaRPr kumimoji="1" lang="ja-JP" altLang="en-US" sz="2800">
              <a:latin typeface="Helvetica" pitchFamily="2" charset="0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7F0296EC-07C4-25E0-361E-9C37F3A050D2}"/>
              </a:ext>
            </a:extLst>
          </p:cNvPr>
          <p:cNvSpPr txBox="1"/>
          <p:nvPr/>
        </p:nvSpPr>
        <p:spPr>
          <a:xfrm>
            <a:off x="1267258" y="5686854"/>
            <a:ext cx="570674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altLang="ja-JP" sz="1400" dirty="0">
                <a:effectLst/>
                <a:latin typeface="Helvetica" pitchFamily="2" charset="0"/>
                <a:cs typeface="Times New Roman" panose="02020603050405020304" pitchFamily="18" charset="0"/>
              </a:rPr>
              <a:t>[</a:t>
            </a:r>
            <a:r>
              <a:rPr lang="en-US" altLang="ja-JP" sz="1400" dirty="0">
                <a:latin typeface="Helvetica" pitchFamily="2" charset="0"/>
                <a:cs typeface="Times New Roman" panose="02020603050405020304" pitchFamily="18" charset="0"/>
              </a:rPr>
              <a:t>1] </a:t>
            </a:r>
            <a:r>
              <a:rPr lang="en" altLang="ja-JP" sz="1400" dirty="0">
                <a:latin typeface="Helvetica" pitchFamily="2" charset="0"/>
              </a:rPr>
              <a:t>R. Hoischen </a:t>
            </a:r>
            <a:r>
              <a:rPr lang="en" altLang="ja-JP" sz="1400" i="1" dirty="0">
                <a:latin typeface="Helvetica" pitchFamily="2" charset="0"/>
              </a:rPr>
              <a:t>et al.</a:t>
            </a:r>
            <a:r>
              <a:rPr lang="en" altLang="ja-JP" sz="1400" dirty="0">
                <a:latin typeface="Helvetica" pitchFamily="2" charset="0"/>
              </a:rPr>
              <a:t>, J. Phys. G: Nucl. Part. Phys.38,(2011) 035104.</a:t>
            </a:r>
            <a:endParaRPr lang="en" altLang="ja-JP" sz="1400" dirty="0">
              <a:effectLst/>
              <a:latin typeface="Helvetica" pitchFamily="2" charset="0"/>
            </a:endParaRPr>
          </a:p>
        </p:txBody>
      </p:sp>
      <p:pic>
        <p:nvPicPr>
          <p:cNvPr id="14" name="図 13" descr="グラフ&#10;&#10;自動的に生成された説明">
            <a:extLst>
              <a:ext uri="{FF2B5EF4-FFF2-40B4-BE49-F238E27FC236}">
                <a16:creationId xmlns:a16="http://schemas.microsoft.com/office/drawing/2014/main" id="{D4680D8F-86FB-254B-D8A9-5F54C3AD682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1" t="539" r="370" b="200"/>
          <a:stretch/>
        </p:blipFill>
        <p:spPr>
          <a:xfrm>
            <a:off x="1267258" y="1488217"/>
            <a:ext cx="4811486" cy="4147458"/>
          </a:xfrm>
          <a:prstGeom prst="rect">
            <a:avLst/>
          </a:prstGeom>
        </p:spPr>
      </p:pic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65BA04D3-726E-FF1A-096C-52E764D6DD2C}"/>
              </a:ext>
            </a:extLst>
          </p:cNvPr>
          <p:cNvSpPr/>
          <p:nvPr/>
        </p:nvSpPr>
        <p:spPr>
          <a:xfrm>
            <a:off x="1267258" y="3603171"/>
            <a:ext cx="289399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195249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コンテンツ プレースホルダー 5" descr="グラフィカル ユーザー インターフェイス, ダイアグラム&#10;&#10;中程度の精度で自動的に生成された説明">
            <a:extLst>
              <a:ext uri="{FF2B5EF4-FFF2-40B4-BE49-F238E27FC236}">
                <a16:creationId xmlns:a16="http://schemas.microsoft.com/office/drawing/2014/main" id="{32647743-DC06-520B-7EAE-7396AE5A7C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8" t="1277" r="2139" b="9135"/>
          <a:stretch/>
        </p:blipFill>
        <p:spPr>
          <a:xfrm>
            <a:off x="5141950" y="3150524"/>
            <a:ext cx="6429375" cy="3485748"/>
          </a:xfrm>
        </p:spPr>
      </p:pic>
      <p:pic>
        <p:nvPicPr>
          <p:cNvPr id="8" name="図 7" descr="ダイアグラム&#10;&#10;自動的に生成された説明">
            <a:extLst>
              <a:ext uri="{FF2B5EF4-FFF2-40B4-BE49-F238E27FC236}">
                <a16:creationId xmlns:a16="http://schemas.microsoft.com/office/drawing/2014/main" id="{670F0148-795E-2D1F-E8B4-EB5AD9D021C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7" r="2983" b="12344"/>
          <a:stretch/>
        </p:blipFill>
        <p:spPr>
          <a:xfrm>
            <a:off x="767834" y="1234590"/>
            <a:ext cx="5205412" cy="2677651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B44E71DD-1FE8-414D-49B7-274FC72B27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4138" y="251668"/>
            <a:ext cx="10243723" cy="1131016"/>
          </a:xfrm>
        </p:spPr>
        <p:txBody>
          <a:bodyPr>
            <a:normAutofit/>
          </a:bodyPr>
          <a:lstStyle/>
          <a:p>
            <a:r>
              <a:rPr kumimoji="1"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Experimental</a:t>
            </a:r>
            <a:r>
              <a:rPr kumimoji="1" lang="en-US" altLang="ja-JP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Methods</a:t>
            </a:r>
            <a:endParaRPr kumimoji="1" lang="ja-JP" altLang="en-US" sz="4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66B3F5FC-5018-B648-2EFE-6E15FCEBED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4138" y="3764146"/>
            <a:ext cx="2841323" cy="256431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0" name="コンテンツ プレースホルダー 4" descr="ダイアグラム&#10;&#10;低い精度で自動的に生成された説明">
            <a:extLst>
              <a:ext uri="{FF2B5EF4-FFF2-40B4-BE49-F238E27FC236}">
                <a16:creationId xmlns:a16="http://schemas.microsoft.com/office/drawing/2014/main" id="{D6244886-7A9D-1499-82FD-6A43B5CB515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359"/>
          <a:stretch/>
        </p:blipFill>
        <p:spPr>
          <a:xfrm>
            <a:off x="6373196" y="1382684"/>
            <a:ext cx="5050969" cy="1767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288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BD92C62-6E8E-C079-1609-0CC72C4CB9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7200"/>
            <a:ext cx="10515600" cy="1325563"/>
          </a:xfrm>
        </p:spPr>
        <p:txBody>
          <a:bodyPr/>
          <a:lstStyle/>
          <a:p>
            <a:r>
              <a:rPr kumimoji="1"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  <a:endParaRPr kumimoji="1" lang="ja-JP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コンテンツ プレースホルダー 3" descr="グラフ&#10;&#10;自動的に生成された説明">
            <a:extLst>
              <a:ext uri="{FF2B5EF4-FFF2-40B4-BE49-F238E27FC236}">
                <a16:creationId xmlns:a16="http://schemas.microsoft.com/office/drawing/2014/main" id="{BCDB8A12-7A2F-0C1E-AB0E-CB37371CFE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3548"/>
          <a:stretch/>
        </p:blipFill>
        <p:spPr>
          <a:xfrm>
            <a:off x="838200" y="1412763"/>
            <a:ext cx="5234548" cy="3489993"/>
          </a:xfrm>
          <a:prstGeom prst="rect">
            <a:avLst/>
          </a:prstGeom>
        </p:spPr>
      </p:pic>
      <p:pic>
        <p:nvPicPr>
          <p:cNvPr id="6" name="図 5" descr="グラフ, ヒストグラム&#10;&#10;自動的に生成された説明">
            <a:extLst>
              <a:ext uri="{FF2B5EF4-FFF2-40B4-BE49-F238E27FC236}">
                <a16:creationId xmlns:a16="http://schemas.microsoft.com/office/drawing/2014/main" id="{5AF78B0A-0939-661C-E1CF-EDD1D8A6B46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969"/>
          <a:stretch/>
        </p:blipFill>
        <p:spPr>
          <a:xfrm>
            <a:off x="5999233" y="1380141"/>
            <a:ext cx="5586042" cy="3606837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EEF6065A-EAC6-81DF-ECD8-4401CA4D651E}"/>
              </a:ext>
            </a:extLst>
          </p:cNvPr>
          <p:cNvSpPr txBox="1"/>
          <p:nvPr/>
        </p:nvSpPr>
        <p:spPr>
          <a:xfrm>
            <a:off x="8339828" y="2805546"/>
            <a:ext cx="269069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i="1" dirty="0">
                <a:effectLst/>
                <a:latin typeface="Helvetica" pitchFamily="2" charset="0"/>
                <a:ea typeface="游明朝" panose="02020400000000000000" pitchFamily="18" charset="-128"/>
                <a:cs typeface="Segoe UI" panose="020B0502040204020203" pitchFamily="34" charset="0"/>
              </a:rPr>
              <a:t>T</a:t>
            </a:r>
            <a:r>
              <a:rPr lang="en-US" altLang="ja-JP" baseline="-25000" dirty="0">
                <a:effectLst/>
                <a:latin typeface="Helvetica" pitchFamily="2" charset="0"/>
                <a:ea typeface="游明朝" panose="02020400000000000000" pitchFamily="18" charset="-128"/>
                <a:cs typeface="Segoe UI" panose="020B0502040204020203" pitchFamily="34" charset="0"/>
              </a:rPr>
              <a:t>1/2</a:t>
            </a:r>
            <a:r>
              <a:rPr lang="en-US" altLang="ja-JP" dirty="0">
                <a:effectLst/>
                <a:latin typeface="Helvetica" pitchFamily="2" charset="0"/>
                <a:ea typeface="游明朝" panose="02020400000000000000" pitchFamily="18" charset="-128"/>
                <a:cs typeface="Segoe UI" panose="020B0502040204020203" pitchFamily="34" charset="0"/>
              </a:rPr>
              <a:t>  = 1.7±0.2(sta.) ms</a:t>
            </a:r>
            <a:endParaRPr lang="ja-JP" altLang="en-US"/>
          </a:p>
        </p:txBody>
      </p:sp>
      <p:sp>
        <p:nvSpPr>
          <p:cNvPr id="10" name="字幕 5">
            <a:extLst>
              <a:ext uri="{FF2B5EF4-FFF2-40B4-BE49-F238E27FC236}">
                <a16:creationId xmlns:a16="http://schemas.microsoft.com/office/drawing/2014/main" id="{5987AA16-FA6F-38C6-E63A-DCE31ADA2C38}"/>
              </a:ext>
            </a:extLst>
          </p:cNvPr>
          <p:cNvSpPr txBox="1">
            <a:spLocks/>
          </p:cNvSpPr>
          <p:nvPr/>
        </p:nvSpPr>
        <p:spPr>
          <a:xfrm>
            <a:off x="1368568" y="4927059"/>
            <a:ext cx="4782665" cy="15008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Energy spectra of gamma rays followed by the implantation of </a:t>
            </a:r>
            <a:r>
              <a:rPr lang="en-US" altLang="ja-JP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43</a:t>
            </a:r>
            <a:r>
              <a:rPr lang="en-US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V, </a:t>
            </a:r>
            <a:r>
              <a:rPr lang="en-US" altLang="ja-JP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45</a:t>
            </a:r>
            <a:r>
              <a:rPr lang="en-US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 and </a:t>
            </a:r>
            <a:r>
              <a:rPr lang="en-US" altLang="ja-JP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47</a:t>
            </a:r>
            <a:r>
              <a:rPr lang="en-US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Mn.</a:t>
            </a:r>
          </a:p>
          <a:p>
            <a:pPr marL="0" indent="0">
              <a:buNone/>
            </a:pPr>
            <a:r>
              <a:rPr lang="en-US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time window after the implantation of the RI beams was opened from 1μs to 2 ms.</a:t>
            </a:r>
          </a:p>
        </p:txBody>
      </p:sp>
      <p:sp>
        <p:nvSpPr>
          <p:cNvPr id="12" name="字幕 5">
            <a:extLst>
              <a:ext uri="{FF2B5EF4-FFF2-40B4-BE49-F238E27FC236}">
                <a16:creationId xmlns:a16="http://schemas.microsoft.com/office/drawing/2014/main" id="{26CACDD5-3E39-BEA9-4375-8374584F1BDF}"/>
              </a:ext>
            </a:extLst>
          </p:cNvPr>
          <p:cNvSpPr txBox="1">
            <a:spLocks/>
          </p:cNvSpPr>
          <p:nvPr/>
        </p:nvSpPr>
        <p:spPr>
          <a:xfrm>
            <a:off x="6296709" y="4927059"/>
            <a:ext cx="4991089" cy="6578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Time spectrum of the 107-keV gamma rays in </a:t>
            </a:r>
            <a:r>
              <a:rPr lang="en-US" altLang="ja-JP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45</a:t>
            </a:r>
            <a:r>
              <a:rPr lang="en-US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Cr.</a:t>
            </a:r>
          </a:p>
        </p:txBody>
      </p:sp>
    </p:spTree>
    <p:extLst>
      <p:ext uri="{BB962C8B-B14F-4D97-AF65-F5344CB8AC3E}">
        <p14:creationId xmlns:p14="http://schemas.microsoft.com/office/powerpoint/2010/main" val="6369040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21923</TotalTime>
  <Words>148</Words>
  <Application>Microsoft Macintosh PowerPoint</Application>
  <PresentationFormat>ワイド画面</PresentationFormat>
  <Paragraphs>18</Paragraphs>
  <Slides>4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</vt:i4>
      </vt:variant>
    </vt:vector>
  </HeadingPairs>
  <TitlesOfParts>
    <vt:vector size="11" baseType="lpstr">
      <vt:lpstr>游ゴシック</vt:lpstr>
      <vt:lpstr>游ゴシック Light</vt:lpstr>
      <vt:lpstr>Arial</vt:lpstr>
      <vt:lpstr>Calibri</vt:lpstr>
      <vt:lpstr>Helvetica</vt:lpstr>
      <vt:lpstr>Times New Roman</vt:lpstr>
      <vt:lpstr>Office テーマ</vt:lpstr>
      <vt:lpstr>Half-life measurement of 107-keV isomeric state in 45Cr </vt:lpstr>
      <vt:lpstr>Introduction</vt:lpstr>
      <vt:lpstr>Experimental Methods</vt:lpstr>
      <vt:lpstr>Results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網谷芽衣</dc:creator>
  <cp:lastModifiedBy>g2381902</cp:lastModifiedBy>
  <cp:revision>653</cp:revision>
  <dcterms:created xsi:type="dcterms:W3CDTF">2022-06-22T05:05:50Z</dcterms:created>
  <dcterms:modified xsi:type="dcterms:W3CDTF">2023-08-08T11:06:56Z</dcterms:modified>
</cp:coreProperties>
</file>