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59" r:id="rId5"/>
    <p:sldId id="262" r:id="rId6"/>
    <p:sldId id="26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4F86"/>
    <a:srgbClr val="C54258"/>
    <a:srgbClr val="FF8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58833"/>
  </p:normalViewPr>
  <p:slideViewPr>
    <p:cSldViewPr snapToGrid="0">
      <p:cViewPr>
        <p:scale>
          <a:sx n="74" d="100"/>
          <a:sy n="74" d="100"/>
        </p:scale>
        <p:origin x="816" y="-6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7991C-2900-8D40-9ECE-FA9DB28E038C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20740-0D84-4B40-806A-C6785675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04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Hello everyone, my name is Kohei </a:t>
            </a:r>
            <a:r>
              <a:rPr lang="en" altLang="ja-JP" b="0" i="0" dirty="0" err="1">
                <a:solidFill>
                  <a:srgbClr val="D1D5DB"/>
                </a:solidFill>
                <a:effectLst/>
                <a:latin typeface="Söhne"/>
              </a:rPr>
              <a:t>Tanimoto</a:t>
            </a:r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, and I am a first-year master's student at Kyushu University. I will now begin my presentation.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20740-0D84-4B40-806A-C678567520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4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Are you familiar with EDM? EDM stands for Electric Dipole Moment, and it is the focus of our research. </a:t>
            </a: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As you can see from this figure, the existence of EDM is closely related to T violation and CP violation.</a:t>
            </a: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So, we are conducting EDM exploration to discover new CP and T violation beyond the Standard Model</a:t>
            </a:r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Therefore, we are planning to deduce EDM through the nuclear spin precession motion. </a:t>
            </a:r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To achieve our target upper limit for EDM, we require highly precise frequency measurements at the level of 1 </a:t>
            </a:r>
            <a:r>
              <a:rPr lang="en" altLang="ja-JP" b="0" i="0" dirty="0" err="1">
                <a:solidFill>
                  <a:srgbClr val="D1D5DB"/>
                </a:solidFill>
                <a:effectLst/>
                <a:latin typeface="Söhne"/>
              </a:rPr>
              <a:t>nHz</a:t>
            </a:r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b="1" dirty="0">
                <a:solidFill>
                  <a:srgbClr val="FF0000"/>
                </a:solidFill>
              </a:rPr>
              <a:t>Spin maser </a:t>
            </a:r>
            <a:r>
              <a:rPr kumimoji="1" lang="en" altLang="ja-JP" sz="1200" dirty="0"/>
              <a:t>achieves </a:t>
            </a:r>
            <a:r>
              <a:rPr kumimoji="1" lang="en" altLang="ja-JP" sz="1200" dirty="0">
                <a:solidFill>
                  <a:srgbClr val="FF0000"/>
                </a:solidFill>
              </a:rPr>
              <a:t>precision</a:t>
            </a:r>
            <a:r>
              <a:rPr kumimoji="1" lang="en" altLang="ja-JP" sz="1200" dirty="0"/>
              <a:t> by maintaining precession for long periods of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Next, let me introduce the details of the spin maser</a:t>
            </a:r>
            <a:endParaRPr kumimoji="1" lang="ja-JP" altLang="en-US" sz="1200"/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20740-0D84-4B40-806A-C678567520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1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/>
              </a:p>
              <a:p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As mentioned earlier, the spin maser is designed to sustain nuclear spin precession for extended periods. To do so, we apply feedback magnetic fields.</a:t>
                </a:r>
              </a:p>
              <a:p>
                <a:r>
                  <a:rPr kumimoji="1"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First,</a:t>
                </a:r>
                <a:r>
                  <a:rPr kumimoji="1" lang="en-US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 </a:t>
                </a:r>
                <a:r>
                  <a:rPr kumimoji="1"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optically detect spin precession of Xe (</a:t>
                </a:r>
                <a:r>
                  <a:rPr kumimoji="1" lang="ja-JP" altLang="en-US" b="0" i="0">
                    <a:solidFill>
                      <a:srgbClr val="D1D5DB"/>
                    </a:solidFill>
                    <a:effectLst/>
                    <a:latin typeface="Söhne"/>
                  </a:rPr>
                  <a:t>ジノン</a:t>
                </a:r>
                <a:r>
                  <a:rPr kumimoji="1"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)by probe laser.</a:t>
                </a:r>
              </a:p>
              <a:p>
                <a:r>
                  <a:rPr kumimoji="1" lang="en-US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Next,</a:t>
                </a:r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 The obtained signals  are artificially processed to generate feedback fields.</a:t>
                </a:r>
              </a:p>
              <a:p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And then, we apply the generated feedback</a:t>
                </a:r>
                <a:r>
                  <a:rPr lang="en-US" altLang="ja-JP" b="0" i="0" baseline="0" dirty="0">
                    <a:solidFill>
                      <a:srgbClr val="D1D5DB"/>
                    </a:solidFill>
                    <a:effectLst/>
                    <a:latin typeface="Söhne"/>
                  </a:rPr>
                  <a:t> </a:t>
                </a:r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fields</a:t>
                </a:r>
                <a:r>
                  <a:rPr lang="ja-JP" altLang="en-US" b="0" i="0">
                    <a:solidFill>
                      <a:srgbClr val="D1D5DB"/>
                    </a:solidFill>
                    <a:effectLst/>
                    <a:latin typeface="Söhne"/>
                  </a:rPr>
                  <a:t>　</a:t>
                </a:r>
                <a:r>
                  <a:rPr kumimoji="1" lang="en-US" altLang="ja-JP" sz="1200" dirty="0"/>
                  <a:t>which phase is advanced by </a:t>
                </a:r>
                <a14:m>
                  <m:oMath xmlns:m="http://schemas.openxmlformats.org/officeDocument/2006/math">
                    <m:r>
                      <a:rPr kumimoji="1" lang="en-US" altLang="ja-JP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kumimoji="1" lang="en-US" altLang="ja-JP" sz="1200" dirty="0"/>
                  <a:t>(π over 2) from the precession.</a:t>
                </a:r>
              </a:p>
              <a:p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Through this </a:t>
                </a:r>
                <a:r>
                  <a:rPr lang="en" altLang="ja-JP" b="0" i="0" dirty="0" err="1">
                    <a:solidFill>
                      <a:srgbClr val="D1D5DB"/>
                    </a:solidFill>
                    <a:effectLst/>
                    <a:latin typeface="Söhne"/>
                  </a:rPr>
                  <a:t>proces</a:t>
                </a:r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, we can maintain coherent spin precession, enabling long-duration measurements. The precision of the spin’s frequency improves with the measurement time raised to the power of –</a:t>
                </a:r>
                <a:r>
                  <a:rPr lang="ja-JP" altLang="en-US" b="0" i="0">
                    <a:solidFill>
                      <a:srgbClr val="D1D5DB"/>
                    </a:solidFill>
                    <a:effectLst/>
                    <a:latin typeface="Söhne"/>
                  </a:rPr>
                  <a:t>　</a:t>
                </a:r>
                <a:r>
                  <a:rPr lang="en-US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three halves</a:t>
                </a:r>
                <a:endParaRPr kumimoji="1" lang="en" altLang="ja-JP" b="0" i="0" dirty="0">
                  <a:solidFill>
                    <a:srgbClr val="D1D5DB"/>
                  </a:solidFill>
                  <a:effectLst/>
                  <a:latin typeface="Söhne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/>
              </a:p>
              <a:p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As mentioned earlier, the spin maser is designed to sustain nuclear spin precession for extended periods. To do so, we apply feedback magnetic fields.</a:t>
                </a:r>
              </a:p>
              <a:p>
                <a:r>
                  <a:rPr kumimoji="1"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First,</a:t>
                </a:r>
                <a:r>
                  <a:rPr kumimoji="1" lang="en-US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 </a:t>
                </a:r>
                <a:r>
                  <a:rPr kumimoji="1"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optically detect spin precession of Xe (</a:t>
                </a:r>
                <a:r>
                  <a:rPr kumimoji="1" lang="ja-JP" altLang="en-US" b="0" i="0">
                    <a:solidFill>
                      <a:srgbClr val="D1D5DB"/>
                    </a:solidFill>
                    <a:effectLst/>
                    <a:latin typeface="Söhne"/>
                  </a:rPr>
                  <a:t>ジノン</a:t>
                </a:r>
                <a:r>
                  <a:rPr kumimoji="1"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)by probe laser.</a:t>
                </a:r>
              </a:p>
              <a:p>
                <a:r>
                  <a:rPr kumimoji="1" lang="en-US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Next,</a:t>
                </a:r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 The obtained signals  are artificially processed to generate feedback fields.</a:t>
                </a:r>
              </a:p>
              <a:p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And then, we apply the generated feedback</a:t>
                </a:r>
                <a:r>
                  <a:rPr lang="en-US" altLang="ja-JP" b="0" i="0" baseline="0" dirty="0">
                    <a:solidFill>
                      <a:srgbClr val="D1D5DB"/>
                    </a:solidFill>
                    <a:effectLst/>
                    <a:latin typeface="Söhne"/>
                  </a:rPr>
                  <a:t> </a:t>
                </a:r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fields</a:t>
                </a:r>
                <a:r>
                  <a:rPr lang="ja-JP" altLang="en-US" b="0" i="0">
                    <a:solidFill>
                      <a:srgbClr val="D1D5DB"/>
                    </a:solidFill>
                    <a:effectLst/>
                    <a:latin typeface="Söhne"/>
                  </a:rPr>
                  <a:t>　</a:t>
                </a:r>
                <a:r>
                  <a:rPr kumimoji="1" lang="en-US" altLang="ja-JP" sz="1200" dirty="0"/>
                  <a:t>which phase is advanced by </a:t>
                </a:r>
                <a:r>
                  <a:rPr kumimoji="1" lang="en-US" altLang="ja-JP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</a:t>
                </a:r>
                <a:r>
                  <a:rPr kumimoji="1" lang="en-US" altLang="ja-JP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/2</a:t>
                </a:r>
                <a:r>
                  <a:rPr kumimoji="1" lang="en-US" altLang="ja-JP" sz="1200" dirty="0"/>
                  <a:t>(π over 2) from the precession.</a:t>
                </a:r>
              </a:p>
              <a:p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Through this </a:t>
                </a:r>
                <a:r>
                  <a:rPr lang="en" altLang="ja-JP" b="0" i="0" dirty="0" err="1">
                    <a:solidFill>
                      <a:srgbClr val="D1D5DB"/>
                    </a:solidFill>
                    <a:effectLst/>
                    <a:latin typeface="Söhne"/>
                  </a:rPr>
                  <a:t>proces</a:t>
                </a:r>
                <a:r>
                  <a:rPr lang="en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, we can maintain coherent spin precession, enabling long-duration measurements. The precision of the spin precession frequency improves with the measurement time raised to the power of –</a:t>
                </a:r>
                <a:r>
                  <a:rPr lang="ja-JP" altLang="en-US" b="0" i="0">
                    <a:solidFill>
                      <a:srgbClr val="D1D5DB"/>
                    </a:solidFill>
                    <a:effectLst/>
                    <a:latin typeface="Söhne"/>
                  </a:rPr>
                  <a:t>　</a:t>
                </a:r>
                <a:r>
                  <a:rPr lang="en-US" altLang="ja-JP" b="0" i="0" dirty="0">
                    <a:solidFill>
                      <a:srgbClr val="D1D5DB"/>
                    </a:solidFill>
                    <a:effectLst/>
                    <a:latin typeface="Söhne"/>
                  </a:rPr>
                  <a:t>three halves</a:t>
                </a:r>
                <a:endParaRPr kumimoji="1" lang="en" altLang="ja-JP" b="0" i="0" dirty="0">
                  <a:solidFill>
                    <a:srgbClr val="D1D5DB"/>
                  </a:solidFill>
                  <a:effectLst/>
                  <a:latin typeface="Söhne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20740-0D84-4B40-806A-C678567520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8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pPr algn="l"/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This constitutes the actual experimental setup and located in Kyushu University.</a:t>
            </a:r>
          </a:p>
          <a:p>
            <a:pPr algn="l"/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These two Laser , probe </a:t>
            </a:r>
            <a:r>
              <a:rPr lang="en" altLang="ja-JP" b="0" i="0" dirty="0" err="1">
                <a:solidFill>
                  <a:srgbClr val="D1D5DB"/>
                </a:solidFill>
                <a:effectLst/>
                <a:latin typeface="Söhne"/>
              </a:rPr>
              <a:t>leser</a:t>
            </a:r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 and pumping laser </a:t>
            </a:r>
          </a:p>
          <a:p>
            <a:pPr algn="l"/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The glass cell is placed within this three-layer magnetic shield to eliminate the influence of environmental magnetic fields.</a:t>
            </a:r>
            <a:endParaRPr lang="en" altLang="ja-JP" b="0" i="0" dirty="0">
              <a:effectLst/>
              <a:latin typeface="Söhne"/>
            </a:endParaRPr>
          </a:p>
          <a:p>
            <a:pPr algn="l"/>
            <a:r>
              <a:rPr lang="en" altLang="ja-JP" b="0" i="0" dirty="0">
                <a:effectLst/>
                <a:latin typeface="Söhne"/>
              </a:rPr>
              <a:t>The probe laser, after passing through the glass cell, is observed by the photodetector, and then allowing us to optically process.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20740-0D84-4B40-806A-C678567520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56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Next, let me present the results of the first trial of spin maser operation</a:t>
            </a:r>
            <a:r>
              <a:rPr lang="ja-JP" altLang="en-US" b="0" i="0">
                <a:solidFill>
                  <a:srgbClr val="D1D5DB"/>
                </a:solidFill>
                <a:effectLst/>
                <a:latin typeface="Söhne"/>
              </a:rPr>
              <a:t>　</a:t>
            </a:r>
            <a:r>
              <a:rPr lang="en-US" altLang="ja-JP" b="0" i="0" dirty="0">
                <a:solidFill>
                  <a:srgbClr val="D1D5DB"/>
                </a:solidFill>
                <a:effectLst/>
                <a:latin typeface="Söhne"/>
              </a:rPr>
              <a:t>last year</a:t>
            </a:r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Long-term stability of frequency is important for EDM measurements.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This figure represents the RMS error, The measurement result was 55 </a:t>
            </a:r>
            <a:r>
              <a:rPr lang="el-GR" altLang="ja-JP" b="0" i="0" dirty="0">
                <a:solidFill>
                  <a:srgbClr val="D1D5DB"/>
                </a:solidFill>
                <a:effectLst/>
                <a:latin typeface="Söhne"/>
              </a:rPr>
              <a:t>μ</a:t>
            </a:r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Hz.</a:t>
            </a:r>
            <a:endParaRPr lang="en-US" altLang="ja-JP" sz="1200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In previous studies, results approximately 10 times better have been obtained. We are considering stability and signal-to-noise ratio (S/N ratio) as possible factors.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20740-0D84-4B40-806A-C678567520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8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lastly, let me introduce our current efforts that we will be presenting in the poster</a:t>
            </a:r>
            <a:r>
              <a:rPr lang="ja-JP" altLang="en-US" b="0" i="0">
                <a:solidFill>
                  <a:srgbClr val="D1D5DB"/>
                </a:solidFill>
                <a:effectLst/>
                <a:latin typeface="Söhne"/>
              </a:rPr>
              <a:t>　</a:t>
            </a:r>
            <a:r>
              <a:rPr lang="en-US" altLang="ja-JP" b="0" i="0" dirty="0">
                <a:solidFill>
                  <a:srgbClr val="D1D5DB"/>
                </a:solidFill>
                <a:effectLst/>
                <a:latin typeface="Söhne"/>
              </a:rPr>
              <a:t>cession</a:t>
            </a: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Regarding stability, we are working on stabilizing the wavelength and power of the lasers. Currently, to achieve stability in the probe laser's, we have introduced DBR (Distributed Bragg Reflector) lasers.</a:t>
            </a:r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Next, concerning the signal-to-noise ratio (S/N ratio), we are planning to implement a cell with electrodes for actual EDM measurements. And we are working on optimizing the material and fabrication method</a:t>
            </a:r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Thank you for listening my presentation</a:t>
            </a:r>
          </a:p>
          <a:p>
            <a:endParaRPr lang="en" altLang="ja-JP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en" altLang="ja-JP" b="0" i="0" dirty="0">
                <a:solidFill>
                  <a:srgbClr val="D1D5DB"/>
                </a:solidFill>
                <a:effectLst/>
                <a:latin typeface="Söhne"/>
              </a:rPr>
              <a:t>If you have found any interest in my research, Please do come and attend my poster presentation. I would be delighted to have you there. Thank you very much.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20740-0D84-4B40-806A-C678567520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91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03B6B-166B-E5A7-8005-3CD6E2D3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7F4099-49E6-6CA4-5F42-EDE9F057E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96284A-4A9A-D406-C211-BD6019FE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918528-9604-5362-30D2-EED68D3B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2009B6-BFB0-42DC-F614-A9FA2093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39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A5764D-78FE-8D2B-BA88-267EE880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6CD29E-93BC-697C-AFD0-2907085F8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6BD6AB-5D92-D63C-C2AD-D6731BB0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DE5152-45B9-8533-A7C2-0341E119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DF42F4-6317-0A44-05F9-34810BA3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8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F7096C-5603-B986-A692-D724BA8F1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B036E2-23C8-E7CF-00AB-5D3CE194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1E508D-ABA2-8AF6-0FCE-3CC06189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E4FC5A-2E9E-D2BE-41F2-4CE422A9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7BE5D0-760A-9B02-FA11-266036F1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6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50C9A4-34C9-1310-5FE1-39A10CDA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4DC97B-1445-8291-55F4-9CD32ED3C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17FD70-68F7-5E7D-22A0-2B6D4DC7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DE4E18-4885-1F3B-6EEF-A9D86307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1FFA62-B32A-EF8A-D7B0-A85B369C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62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204D4-8B40-3D7F-2DDE-069C934E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F23376-3531-1899-E2FE-F8A272C8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1BE745-05E7-6DA4-48FF-227FB45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F67F49-74AC-802B-0B7C-33C33D93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3253C7-EFFD-87AF-0FAC-F0EF4766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29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4D2AB-26C8-6D46-93E7-10625CE3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C20E24-A8AB-9E0A-2EB8-CC9E0969C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152C8E-2FAA-DE89-4BA6-6B7B77570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D32AC-B00F-9787-23DE-3430CB97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DBA190-2843-29EF-8162-8B915074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A43A4D-624B-65ED-368C-8C615B0F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06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E1CB3D-6A5F-9E52-7AEC-FDEA0490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C015E0-A6DD-D964-39D8-BB4801DA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2ED53-F9F7-2F75-576B-BE0CB83F1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46B076-A01A-87FC-80CA-083A8054A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48059A-9946-9939-6789-DF06F1522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306580-1008-5CC5-8520-6221525B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BBAEB6-C8FA-BEB4-4379-1901285A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D123AA-F5FD-2171-AC3E-F12A51D0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5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44053-E331-0C4B-6CDC-287958DC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3FD160-D1D5-BB50-6ADD-367513D6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2895F2-44F9-A6AA-13F0-7D2171AC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BAF856-16B1-0121-CB1E-2B0419FE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8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5C3E2D-9195-D34F-80C1-B12F93FA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4DCB65-42BD-1294-1C20-67F3BC13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219676-A26E-EA68-B025-46D7555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46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0F4DA2-7181-AEAC-BE1F-30A6CD83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A357E-1381-FD99-34F6-48586093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5387BC-3AEB-59A0-7129-3049BF378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04A06D-0120-4024-80B8-01306BC6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E68262-82CC-209E-F63D-E7D7713C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E7A925-A1FC-9565-F972-DA892F73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28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53CE7-8681-2136-4914-6561BB34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E20EF25-1885-7A21-EFBE-32EEF121A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7F6EA9-4594-DA5E-47CA-C66260E49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31D75-6BC9-9491-21C3-8BD3B150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0FC52E-D479-0698-3229-67595609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1E4478-41C9-C535-DE03-C5324472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9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19BA92-1760-129D-6D00-051F950F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29D114-5603-73F8-267F-61153E9D7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A57A47-FEA8-A0E0-7146-FE1B537D1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8FB-A63B-F543-8B7E-65FA458D7E23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4AC48-8341-2366-AEE9-3E33B3368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4EA58C-E2D4-7ACD-2041-B1BDBC05F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D930-89F5-B649-B40C-BFAD5F159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2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AC82C4A-67D9-214A-AE8A-9D14E39776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7644" y="1584564"/>
            <a:ext cx="9900356" cy="192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altLang="ja-JP" sz="4400" b="1" i="0" u="none" strike="noStrike" dirty="0">
                <a:effectLst/>
                <a:latin typeface="+mn-lt"/>
              </a:rPr>
              <a:t>Development of dual-species spin maser of </a:t>
            </a:r>
            <a:r>
              <a:rPr lang="en" altLang="ja-JP" sz="4400" b="1" i="0" u="none" strike="noStrike" baseline="30000" dirty="0">
                <a:effectLst/>
                <a:latin typeface="+mn-lt"/>
              </a:rPr>
              <a:t>129</a:t>
            </a:r>
            <a:r>
              <a:rPr lang="en" altLang="ja-JP" sz="4400" b="1" u="none" strike="noStrike" dirty="0">
                <a:effectLst/>
                <a:latin typeface="+mn-lt"/>
                <a:cs typeface="Times New Roman" panose="02020603050405020304" pitchFamily="18" charset="0"/>
              </a:rPr>
              <a:t>Xe</a:t>
            </a:r>
            <a:r>
              <a:rPr lang="en" altLang="ja-JP" sz="4400" b="1" i="0" u="none" strike="noStrike" dirty="0">
                <a:effectLst/>
                <a:latin typeface="+mn-lt"/>
              </a:rPr>
              <a:t> and </a:t>
            </a:r>
            <a:r>
              <a:rPr lang="en" altLang="ja-JP" sz="4400" b="1" i="0" u="none" strike="noStrike" baseline="30000" dirty="0">
                <a:effectLst/>
                <a:latin typeface="+mn-lt"/>
              </a:rPr>
              <a:t>131</a:t>
            </a:r>
            <a:r>
              <a:rPr lang="en" altLang="ja-JP" sz="4400" b="1" u="none" strike="noStrike" dirty="0">
                <a:effectLst/>
                <a:latin typeface="+mn-lt"/>
                <a:cs typeface="Times New Roman" panose="02020603050405020304" pitchFamily="18" charset="0"/>
              </a:rPr>
              <a:t>Xe</a:t>
            </a:r>
            <a:r>
              <a:rPr lang="en" altLang="ja-JP" sz="4400" b="1" i="0" u="none" strike="noStrike" dirty="0">
                <a:effectLst/>
                <a:latin typeface="+mn-lt"/>
              </a:rPr>
              <a:t> toward the EDM measurement</a:t>
            </a:r>
            <a:endParaRPr kumimoji="1" lang="ja-JP" altLang="en-US" sz="4400" b="1">
              <a:latin typeface="+mn-lt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4AFA94B-81D7-0D97-4A62-706E696753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4270820"/>
            <a:ext cx="12192000" cy="180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kern="100" baseline="30000" dirty="0" err="1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i="1" kern="100" dirty="0" err="1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Kyushu</a:t>
            </a:r>
            <a:r>
              <a:rPr lang="en-US" altLang="ja-JP" sz="2400" i="1" kern="1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 Univ., </a:t>
            </a:r>
            <a:r>
              <a:rPr lang="en-US" altLang="ja-JP" sz="2400" i="1" kern="100" baseline="30000" dirty="0" err="1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B</a:t>
            </a:r>
            <a:r>
              <a:rPr lang="en-US" altLang="ja-JP" sz="2400" i="1" kern="100" dirty="0" err="1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Tokyo</a:t>
            </a:r>
            <a:r>
              <a:rPr lang="en-US" altLang="ja-JP" sz="2400" i="1" kern="1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 Tech., </a:t>
            </a:r>
            <a:r>
              <a:rPr lang="en-US" altLang="ja-JP" sz="2400" i="1" kern="100" baseline="300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altLang="ja-JP" sz="2400" i="1" kern="1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RIKEN </a:t>
            </a:r>
            <a:r>
              <a:rPr lang="en-US" altLang="ja-JP" sz="2400" i="1" kern="100" dirty="0" err="1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Nishina</a:t>
            </a:r>
            <a:r>
              <a:rPr lang="en-US" altLang="ja-JP" sz="2400" i="1" kern="100" dirty="0">
                <a:solidFill>
                  <a:srgbClr val="00000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 Center</a:t>
            </a:r>
          </a:p>
          <a:p>
            <a:pPr algn="ctr"/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K.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Tanimoto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Y.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Ichikawa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S.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Tachikawa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T.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Sato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S.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Ando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Y.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Shinohara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Y.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Yamamoto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H.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Nishibata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S.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Go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A.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Takamine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H.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Ueno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, K. </a:t>
            </a:r>
            <a:r>
              <a:rPr lang="en-US" altLang="ja-JP" sz="24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Asahi</a:t>
            </a:r>
            <a:r>
              <a:rPr lang="en-US" altLang="ja-JP" sz="2400" baseline="30000" dirty="0" err="1">
                <a:solidFill>
                  <a:srgbClr val="000000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ja-JP" altLang="ja-JP" sz="2400">
                <a:effectLst/>
                <a:latin typeface="+mj-lt"/>
                <a:cs typeface="Times New Roman" panose="02020603050405020304" pitchFamily="18" charset="0"/>
              </a:rPr>
              <a:t> </a:t>
            </a:r>
            <a:endParaRPr kumimoji="1" lang="ja-JP" altLang="en-US" sz="2400">
              <a:latin typeface="+mj-lt"/>
              <a:cs typeface="Times New Roman" panose="02020603050405020304" pitchFamily="18" charset="0"/>
            </a:endParaRPr>
          </a:p>
          <a:p>
            <a:endParaRPr lang="en-US" altLang="ja-JP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7" name="図 6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FA97F388-0F74-65BE-4EAB-067FE0A1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" y="94096"/>
            <a:ext cx="965536" cy="9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02FB92F5-8E14-809A-AB47-9AF652862C4A}"/>
              </a:ext>
            </a:extLst>
          </p:cNvPr>
          <p:cNvSpPr/>
          <p:nvPr/>
        </p:nvSpPr>
        <p:spPr>
          <a:xfrm>
            <a:off x="304422" y="4411789"/>
            <a:ext cx="2117763" cy="608538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爆発 2 12">
            <a:extLst>
              <a:ext uri="{FF2B5EF4-FFF2-40B4-BE49-F238E27FC236}">
                <a16:creationId xmlns:a16="http://schemas.microsoft.com/office/drawing/2014/main" id="{CC2FA08E-767B-C8B9-7F4D-990A7EDD1BCE}"/>
              </a:ext>
            </a:extLst>
          </p:cNvPr>
          <p:cNvSpPr/>
          <p:nvPr/>
        </p:nvSpPr>
        <p:spPr>
          <a:xfrm>
            <a:off x="5205947" y="1541025"/>
            <a:ext cx="5185266" cy="1208472"/>
          </a:xfrm>
          <a:prstGeom prst="irregularSeal2">
            <a:avLst/>
          </a:prstGeom>
          <a:solidFill>
            <a:schemeClr val="bg1">
              <a:lumMod val="75000"/>
              <a:alpha val="5007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395900-3571-02D3-4BF5-01A4A011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76" y="69802"/>
            <a:ext cx="8596515" cy="1170164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+mn-lt"/>
              </a:rPr>
              <a:t>Electric Dipole Moment (EDM)</a:t>
            </a:r>
            <a:endParaRPr kumimoji="1" lang="ja-JP" alt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41E50F5-9D39-9865-951D-98EA4B32B298}"/>
                  </a:ext>
                </a:extLst>
              </p:cNvPr>
              <p:cNvSpPr txBox="1"/>
              <p:nvPr/>
            </p:nvSpPr>
            <p:spPr>
              <a:xfrm>
                <a:off x="72183" y="3762569"/>
                <a:ext cx="19562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16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41E50F5-9D39-9865-951D-98EA4B32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3" y="3762569"/>
                <a:ext cx="19562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FE52BEC-5651-DFF1-3BCE-50B46073B730}"/>
                  </a:ext>
                </a:extLst>
              </p:cNvPr>
              <p:cNvSpPr txBox="1"/>
              <p:nvPr/>
            </p:nvSpPr>
            <p:spPr>
              <a:xfrm>
                <a:off x="2813016" y="3787634"/>
                <a:ext cx="2012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kumimoji="1" lang="ja-JP" altLang="en-US" sz="16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FE52BEC-5651-DFF1-3BCE-50B46073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16" y="3787634"/>
                <a:ext cx="2012302" cy="338554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8E652C0-CDD9-0171-97DA-AF4E3F296844}"/>
                  </a:ext>
                </a:extLst>
              </p:cNvPr>
              <p:cNvSpPr txBox="1"/>
              <p:nvPr/>
            </p:nvSpPr>
            <p:spPr>
              <a:xfrm rot="21124094">
                <a:off x="6114417" y="1914427"/>
                <a:ext cx="280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kumimoji="1" lang="en" altLang="ja-JP" sz="2400" dirty="0"/>
                  <a:t> not conserved </a:t>
                </a:r>
                <a:r>
                  <a:rPr kumimoji="1" lang="ja-JP" altLang="en-US" sz="2400"/>
                  <a:t>　</a:t>
                </a: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8E652C0-CDD9-0171-97DA-AF4E3F296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4094">
                <a:off x="6114417" y="1914427"/>
                <a:ext cx="2808883" cy="461665"/>
              </a:xfrm>
              <a:prstGeom prst="rect">
                <a:avLst/>
              </a:prstGeom>
              <a:blipFill>
                <a:blip r:embed="rId5"/>
                <a:stretch>
                  <a:fillRect l="-444" t="-4412" b="-10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EC6FC2-B894-977F-8C4B-41820D40C24B}"/>
              </a:ext>
            </a:extLst>
          </p:cNvPr>
          <p:cNvSpPr txBox="1"/>
          <p:nvPr/>
        </p:nvSpPr>
        <p:spPr>
          <a:xfrm>
            <a:off x="4816809" y="3310284"/>
            <a:ext cx="730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/>
              <a:t>・</a:t>
            </a:r>
            <a:r>
              <a:rPr kumimoji="1" lang="en" altLang="ja-JP" sz="1600" b="1" dirty="0"/>
              <a:t>EDM violates T-reversal symmetry</a:t>
            </a:r>
          </a:p>
          <a:p>
            <a:r>
              <a:rPr lang="ja-JP" altLang="en-US" sz="1600" b="1"/>
              <a:t>・</a:t>
            </a:r>
            <a:r>
              <a:rPr lang="en-US" altLang="ja-JP" sz="1600" b="1" dirty="0"/>
              <a:t>EDM is sensitive to an extra CP violation beyond the Standard Model</a:t>
            </a:r>
            <a:endParaRPr kumimoji="1" lang="ja-JP" altLang="en-US" sz="1600" b="1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A4B01C-2322-1B6F-FA0B-1A60F5EEA74E}"/>
              </a:ext>
            </a:extLst>
          </p:cNvPr>
          <p:cNvSpPr txBox="1"/>
          <p:nvPr/>
        </p:nvSpPr>
        <p:spPr>
          <a:xfrm>
            <a:off x="796600" y="5762111"/>
            <a:ext cx="709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2400" b="1" dirty="0">
                <a:solidFill>
                  <a:srgbClr val="FF0000"/>
                </a:solidFill>
              </a:rPr>
              <a:t>Spin maser </a:t>
            </a:r>
            <a:r>
              <a:rPr kumimoji="1" lang="en" altLang="ja-JP" sz="2400" dirty="0"/>
              <a:t>achieves precision by maintaining precession for long periods of time</a:t>
            </a:r>
            <a:endParaRPr kumimoji="1" lang="ja-JP" altLang="en-US" sz="2400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92E258AB-A6F6-CF15-1ACB-B146F561F640}"/>
              </a:ext>
            </a:extLst>
          </p:cNvPr>
          <p:cNvSpPr/>
          <p:nvPr/>
        </p:nvSpPr>
        <p:spPr>
          <a:xfrm>
            <a:off x="7891411" y="5463631"/>
            <a:ext cx="2718945" cy="132456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3A67FBF-0BAB-09BD-C618-4B4DF7E2F438}"/>
              </a:ext>
            </a:extLst>
          </p:cNvPr>
          <p:cNvSpPr txBox="1"/>
          <p:nvPr/>
        </p:nvSpPr>
        <p:spPr>
          <a:xfrm>
            <a:off x="7958224" y="5967962"/>
            <a:ext cx="231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dirty="0"/>
              <a:t>Spin Maser Details</a:t>
            </a:r>
            <a:endParaRPr kumimoji="1" lang="ja-JP" altLang="en-US" b="1"/>
          </a:p>
        </p:txBody>
      </p:sp>
      <p:pic>
        <p:nvPicPr>
          <p:cNvPr id="33" name="図 32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71CDF379-5895-E7FC-B9FC-F02D02796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00" y="94096"/>
            <a:ext cx="965536" cy="965536"/>
          </a:xfrm>
          <a:prstGeom prst="rect">
            <a:avLst/>
          </a:prstGeom>
        </p:spPr>
      </p:pic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0961C4E0-A696-5F20-27A2-2660F1DEB512}"/>
              </a:ext>
            </a:extLst>
          </p:cNvPr>
          <p:cNvCxnSpPr/>
          <p:nvPr/>
        </p:nvCxnSpPr>
        <p:spPr>
          <a:xfrm>
            <a:off x="0" y="1128735"/>
            <a:ext cx="8912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E6FA9E4-7AC4-6CC3-D0F8-14A111A4D6FF}"/>
              </a:ext>
            </a:extLst>
          </p:cNvPr>
          <p:cNvSpPr txBox="1"/>
          <p:nvPr/>
        </p:nvSpPr>
        <p:spPr>
          <a:xfrm>
            <a:off x="1072528" y="5108649"/>
            <a:ext cx="1069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Detection of Frequency difference down to 1 </a:t>
            </a:r>
            <a:r>
              <a:rPr kumimoji="1" lang="en-US" altLang="ja-JP" sz="2000" dirty="0" err="1"/>
              <a:t>nHz</a:t>
            </a:r>
            <a:r>
              <a:rPr kumimoji="1" lang="en-US" altLang="ja-JP" sz="2000" dirty="0"/>
              <a:t> is required assuming </a:t>
            </a:r>
            <a:r>
              <a:rPr kumimoji="1" lang="en-US" altLang="ja-JP" sz="2000" i="1" dirty="0"/>
              <a:t>E</a:t>
            </a:r>
            <a:r>
              <a:rPr kumimoji="1" lang="en-US" altLang="ja-JP" sz="2000" dirty="0"/>
              <a:t> = 10 kV/cm</a:t>
            </a:r>
            <a:endParaRPr kumimoji="1" lang="ja-JP" altLang="en-US" sz="200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2F8D296-C668-5F6F-CB9E-32F5D94DF0B2}"/>
              </a:ext>
            </a:extLst>
          </p:cNvPr>
          <p:cNvSpPr txBox="1"/>
          <p:nvPr/>
        </p:nvSpPr>
        <p:spPr>
          <a:xfrm>
            <a:off x="433693" y="4240610"/>
            <a:ext cx="1832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Exp. sensitivity</a:t>
            </a:r>
            <a:endParaRPr kumimoji="1" lang="ja-JP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CE1BCE-7E36-66B2-A7A6-3837449C325A}"/>
                  </a:ext>
                </a:extLst>
              </p:cNvPr>
              <p:cNvSpPr txBox="1"/>
              <p:nvPr/>
            </p:nvSpPr>
            <p:spPr>
              <a:xfrm>
                <a:off x="433692" y="4531809"/>
                <a:ext cx="1832299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−28</m:t>
                          </m:r>
                        </m:sup>
                      </m:sSup>
                      <m:r>
                        <a:rPr kumimoji="1" lang="en-US" altLang="ja-JP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sty m:val="p"/>
                        </m:rPr>
                        <a:rPr kumimoji="1" lang="en-US" altLang="ja-JP" sz="1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kumimoji="1" lang="ja-JP" altLang="en-US" sz="18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7CE1BCE-7E36-66B2-A7A6-3837449C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2" y="4531809"/>
                <a:ext cx="1832299" cy="368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曲折矢印 46">
            <a:extLst>
              <a:ext uri="{FF2B5EF4-FFF2-40B4-BE49-F238E27FC236}">
                <a16:creationId xmlns:a16="http://schemas.microsoft.com/office/drawing/2014/main" id="{713DBBDD-464A-DF22-6DE5-1A23ECD5F8D6}"/>
              </a:ext>
            </a:extLst>
          </p:cNvPr>
          <p:cNvSpPr/>
          <p:nvPr/>
        </p:nvSpPr>
        <p:spPr>
          <a:xfrm rot="10800000" flipH="1">
            <a:off x="621236" y="5059411"/>
            <a:ext cx="350729" cy="3287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右矢印 50">
            <a:extLst>
              <a:ext uri="{FF2B5EF4-FFF2-40B4-BE49-F238E27FC236}">
                <a16:creationId xmlns:a16="http://schemas.microsoft.com/office/drawing/2014/main" id="{417A1C69-40E0-EBEC-0906-F7C6B3047FE3}"/>
              </a:ext>
            </a:extLst>
          </p:cNvPr>
          <p:cNvSpPr/>
          <p:nvPr/>
        </p:nvSpPr>
        <p:spPr>
          <a:xfrm>
            <a:off x="2265991" y="3783050"/>
            <a:ext cx="507674" cy="334733"/>
          </a:xfrm>
          <a:prstGeom prst="rightArrow">
            <a:avLst>
              <a:gd name="adj1" fmla="val 29253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 descr="ダイアグラム&#10;&#10;自動的に生成された説明">
            <a:extLst>
              <a:ext uri="{FF2B5EF4-FFF2-40B4-BE49-F238E27FC236}">
                <a16:creationId xmlns:a16="http://schemas.microsoft.com/office/drawing/2014/main" id="{8B634AE9-A4EE-7364-F488-95D06F3A61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760" r="6697" b="5413"/>
          <a:stretch>
            <a:fillRect/>
          </a:stretch>
        </p:blipFill>
        <p:spPr>
          <a:xfrm>
            <a:off x="98138" y="1166852"/>
            <a:ext cx="4679320" cy="2600738"/>
          </a:xfrm>
          <a:custGeom>
            <a:avLst/>
            <a:gdLst>
              <a:gd name="connsiteX0" fmla="*/ 5174079 w 5174079"/>
              <a:gd name="connsiteY0" fmla="*/ 0 h 2875722"/>
              <a:gd name="connsiteX1" fmla="*/ 5160827 w 5174079"/>
              <a:gd name="connsiteY1" fmla="*/ 2862469 h 2875722"/>
              <a:gd name="connsiteX2" fmla="*/ 85244 w 5174079"/>
              <a:gd name="connsiteY2" fmla="*/ 2875722 h 2875722"/>
              <a:gd name="connsiteX3" fmla="*/ 0 w 5174079"/>
              <a:gd name="connsiteY3" fmla="*/ 829873 h 2875722"/>
              <a:gd name="connsiteX4" fmla="*/ 0 w 5174079"/>
              <a:gd name="connsiteY4" fmla="*/ 13252 h 2875722"/>
              <a:gd name="connsiteX5" fmla="*/ 2404374 w 5174079"/>
              <a:gd name="connsiteY5" fmla="*/ 13252 h 2875722"/>
              <a:gd name="connsiteX6" fmla="*/ 2377870 w 5174079"/>
              <a:gd name="connsiteY6" fmla="*/ 1417982 h 2875722"/>
              <a:gd name="connsiteX7" fmla="*/ 2245348 w 5174079"/>
              <a:gd name="connsiteY7" fmla="*/ 1736035 h 2875722"/>
              <a:gd name="connsiteX8" fmla="*/ 3106740 w 5174079"/>
              <a:gd name="connsiteY8" fmla="*/ 1722782 h 2875722"/>
              <a:gd name="connsiteX9" fmla="*/ 3106740 w 5174079"/>
              <a:gd name="connsiteY9" fmla="*/ 1550504 h 2875722"/>
              <a:gd name="connsiteX10" fmla="*/ 2894705 w 5174079"/>
              <a:gd name="connsiteY10" fmla="*/ 1391478 h 2875722"/>
              <a:gd name="connsiteX11" fmla="*/ 2907957 w 5174079"/>
              <a:gd name="connsiteY11" fmla="*/ 13252 h 2875722"/>
              <a:gd name="connsiteX12" fmla="*/ 5174079 w 5174079"/>
              <a:gd name="connsiteY12" fmla="*/ 0 h 287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4079" h="2875722">
                <a:moveTo>
                  <a:pt x="5174079" y="0"/>
                </a:moveTo>
                <a:cubicBezTo>
                  <a:pt x="5169662" y="954156"/>
                  <a:pt x="5165244" y="1908313"/>
                  <a:pt x="5160827" y="2862469"/>
                </a:cubicBezTo>
                <a:lnTo>
                  <a:pt x="85244" y="2875722"/>
                </a:lnTo>
                <a:lnTo>
                  <a:pt x="0" y="829873"/>
                </a:lnTo>
                <a:lnTo>
                  <a:pt x="0" y="13252"/>
                </a:lnTo>
                <a:lnTo>
                  <a:pt x="2404374" y="13252"/>
                </a:lnTo>
                <a:lnTo>
                  <a:pt x="2377870" y="1417982"/>
                </a:lnTo>
                <a:lnTo>
                  <a:pt x="2245348" y="1736035"/>
                </a:lnTo>
                <a:lnTo>
                  <a:pt x="3106740" y="1722782"/>
                </a:lnTo>
                <a:lnTo>
                  <a:pt x="3106740" y="1550504"/>
                </a:lnTo>
                <a:lnTo>
                  <a:pt x="2894705" y="1391478"/>
                </a:lnTo>
                <a:lnTo>
                  <a:pt x="2907957" y="13252"/>
                </a:lnTo>
                <a:lnTo>
                  <a:pt x="5174079" y="0"/>
                </a:lnTo>
                <a:close/>
              </a:path>
            </a:pathLst>
          </a:custGeom>
        </p:spPr>
      </p:pic>
      <p:sp>
        <p:nvSpPr>
          <p:cNvPr id="48" name="右矢印 47">
            <a:extLst>
              <a:ext uri="{FF2B5EF4-FFF2-40B4-BE49-F238E27FC236}">
                <a16:creationId xmlns:a16="http://schemas.microsoft.com/office/drawing/2014/main" id="{351C2C67-6879-1DFD-3A26-9718C42F1DD8}"/>
              </a:ext>
            </a:extLst>
          </p:cNvPr>
          <p:cNvSpPr/>
          <p:nvPr/>
        </p:nvSpPr>
        <p:spPr>
          <a:xfrm>
            <a:off x="2265991" y="2394898"/>
            <a:ext cx="507674" cy="334733"/>
          </a:xfrm>
          <a:prstGeom prst="rightArrow">
            <a:avLst>
              <a:gd name="adj1" fmla="val 29253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1C98878-02A6-3582-BF56-156B62318783}"/>
              </a:ext>
            </a:extLst>
          </p:cNvPr>
          <p:cNvSpPr txBox="1"/>
          <p:nvPr/>
        </p:nvSpPr>
        <p:spPr>
          <a:xfrm>
            <a:off x="1691692" y="2731191"/>
            <a:ext cx="16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Time reversal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93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11865-8E77-1944-054A-D9B60BBD9788}"/>
              </a:ext>
            </a:extLst>
          </p:cNvPr>
          <p:cNvSpPr txBox="1">
            <a:spLocks/>
          </p:cNvSpPr>
          <p:nvPr/>
        </p:nvSpPr>
        <p:spPr>
          <a:xfrm>
            <a:off x="1357155" y="270455"/>
            <a:ext cx="4070932" cy="642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Spin Maser ①</a:t>
            </a:r>
            <a:endParaRPr lang="ja-JP" altLang="en-US" b="1"/>
          </a:p>
        </p:txBody>
      </p:sp>
      <p:pic>
        <p:nvPicPr>
          <p:cNvPr id="3" name="図 2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927F44B1-FC9A-F7E6-4F3B-FA7145058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" y="94096"/>
            <a:ext cx="965536" cy="965536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16AA44A-68A1-DEED-5E7D-2D5994E4D890}"/>
              </a:ext>
            </a:extLst>
          </p:cNvPr>
          <p:cNvCxnSpPr>
            <a:cxnSpLocks/>
          </p:cNvCxnSpPr>
          <p:nvPr/>
        </p:nvCxnSpPr>
        <p:spPr>
          <a:xfrm>
            <a:off x="0" y="1128735"/>
            <a:ext cx="49682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295824-E831-FBE2-32DD-BE15E1E07946}"/>
              </a:ext>
            </a:extLst>
          </p:cNvPr>
          <p:cNvSpPr txBox="1"/>
          <p:nvPr/>
        </p:nvSpPr>
        <p:spPr>
          <a:xfrm>
            <a:off x="477276" y="1487839"/>
            <a:ext cx="497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・</a:t>
            </a:r>
            <a:r>
              <a:rPr kumimoji="1" lang="en-US" altLang="ja-JP" sz="2000" dirty="0"/>
              <a:t>Optical detection of spin precession of </a:t>
            </a:r>
            <a:r>
              <a:rPr kumimoji="1" lang="en-US" altLang="ja-JP" sz="2000" baseline="30000" dirty="0"/>
              <a:t>129</a:t>
            </a:r>
            <a:r>
              <a:rPr kumimoji="1" lang="en-US" altLang="ja-JP" sz="2000" dirty="0">
                <a:cs typeface="Times New Roman" panose="02020603050405020304" pitchFamily="18" charset="0"/>
              </a:rPr>
              <a:t>Xe</a:t>
            </a:r>
            <a:r>
              <a:rPr kumimoji="1" lang="en-US" altLang="ja-JP" sz="2000" dirty="0"/>
              <a:t> and </a:t>
            </a:r>
            <a:r>
              <a:rPr kumimoji="1" lang="en-US" altLang="ja-JP" sz="2000" baseline="30000" dirty="0"/>
              <a:t>131</a:t>
            </a:r>
            <a:r>
              <a:rPr kumimoji="1" lang="en-US" altLang="ja-JP" sz="2000" dirty="0">
                <a:cs typeface="Times New Roman" panose="02020603050405020304" pitchFamily="18" charset="0"/>
              </a:rPr>
              <a:t>Xe</a:t>
            </a:r>
            <a:endParaRPr kumimoji="1" lang="ja-JP" altLang="en-US" sz="20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C7A3A83-DDA9-F639-238B-84327D7AA52F}"/>
              </a:ext>
            </a:extLst>
          </p:cNvPr>
          <p:cNvSpPr txBox="1"/>
          <p:nvPr/>
        </p:nvSpPr>
        <p:spPr>
          <a:xfrm>
            <a:off x="477276" y="2345802"/>
            <a:ext cx="526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・</a:t>
            </a:r>
            <a:r>
              <a:rPr kumimoji="1" lang="en-US" altLang="ja-JP" sz="2000" dirty="0"/>
              <a:t>Artificial processing of precession signals to generate feedback field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2168FE-C8EB-8FA5-E648-A382FA107F11}"/>
                  </a:ext>
                </a:extLst>
              </p:cNvPr>
              <p:cNvSpPr txBox="1"/>
              <p:nvPr/>
            </p:nvSpPr>
            <p:spPr>
              <a:xfrm>
                <a:off x="477276" y="3274297"/>
                <a:ext cx="49649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・</a:t>
                </a:r>
                <a:r>
                  <a:rPr kumimoji="1" lang="en-US" altLang="ja-JP" sz="2000" dirty="0"/>
                  <a:t>Feedback field which phase is advanced by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kumimoji="1" lang="en-US" altLang="ja-JP" sz="2000" dirty="0"/>
                  <a:t> from the precession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2168FE-C8EB-8FA5-E648-A382FA107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6" y="3274297"/>
                <a:ext cx="4964943" cy="707886"/>
              </a:xfrm>
              <a:prstGeom prst="rect">
                <a:avLst/>
              </a:prstGeom>
              <a:blipFill>
                <a:blip r:embed="rId4"/>
                <a:stretch>
                  <a:fillRect l="-1276" t="-3509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三角形 16">
            <a:extLst>
              <a:ext uri="{FF2B5EF4-FFF2-40B4-BE49-F238E27FC236}">
                <a16:creationId xmlns:a16="http://schemas.microsoft.com/office/drawing/2014/main" id="{4B807D32-4281-C39A-1462-492EAA10BE61}"/>
              </a:ext>
            </a:extLst>
          </p:cNvPr>
          <p:cNvSpPr/>
          <p:nvPr/>
        </p:nvSpPr>
        <p:spPr>
          <a:xfrm rot="10800000">
            <a:off x="2131723" y="4496798"/>
            <a:ext cx="704791" cy="2712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F6E3BA0-06A1-D163-11EB-1B729CFBF76A}"/>
              </a:ext>
            </a:extLst>
          </p:cNvPr>
          <p:cNvSpPr txBox="1"/>
          <p:nvPr/>
        </p:nvSpPr>
        <p:spPr>
          <a:xfrm>
            <a:off x="275000" y="4748869"/>
            <a:ext cx="515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>
                <a:effectLst/>
              </a:rPr>
              <a:t>Coherent spin precession sustains</a:t>
            </a:r>
            <a:endParaRPr lang="en" altLang="ja-JP" sz="2400" dirty="0"/>
          </a:p>
        </p:txBody>
      </p:sp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9F5798F5-11C1-050A-CD21-735DFEA2FAE8}"/>
              </a:ext>
            </a:extLst>
          </p:cNvPr>
          <p:cNvSpPr/>
          <p:nvPr/>
        </p:nvSpPr>
        <p:spPr>
          <a:xfrm>
            <a:off x="59727" y="1563651"/>
            <a:ext cx="410408" cy="2418531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8431496A-2A9A-FF85-31BC-F27C3BD0641A}"/>
              </a:ext>
            </a:extLst>
          </p:cNvPr>
          <p:cNvSpPr/>
          <p:nvPr/>
        </p:nvSpPr>
        <p:spPr>
          <a:xfrm rot="10800000">
            <a:off x="2131722" y="5428236"/>
            <a:ext cx="704792" cy="20881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0188FC-2211-396C-B3B6-984800FA2A9C}"/>
              </a:ext>
            </a:extLst>
          </p:cNvPr>
          <p:cNvSpPr txBox="1"/>
          <p:nvPr/>
        </p:nvSpPr>
        <p:spPr>
          <a:xfrm>
            <a:off x="275000" y="5714553"/>
            <a:ext cx="877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/>
              <a:t>Frequency precision improving by</a:t>
            </a:r>
            <a:r>
              <a:rPr lang="en-US" altLang="ja-JP" sz="2400" dirty="0"/>
              <a:t> T</a:t>
            </a:r>
            <a:r>
              <a:rPr lang="en" altLang="ja-JP" sz="2400" baseline="30000" dirty="0"/>
              <a:t> -3/2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FBEBED-C3B8-1EA7-E259-2A1191FAC6BA}"/>
              </a:ext>
            </a:extLst>
          </p:cNvPr>
          <p:cNvSpPr txBox="1"/>
          <p:nvPr/>
        </p:nvSpPr>
        <p:spPr>
          <a:xfrm>
            <a:off x="8673154" y="4234648"/>
            <a:ext cx="1438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Photo detector</a:t>
            </a:r>
            <a:endParaRPr kumimoji="1" lang="ja-JP" altLang="en-US" sz="1400"/>
          </a:p>
        </p:txBody>
      </p:sp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DA176C6A-1DC2-C47F-B9BD-165378391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349" y="2005697"/>
            <a:ext cx="4190193" cy="29233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A11B4B-CE09-44CA-742F-6D7D40556375}"/>
              </a:ext>
            </a:extLst>
          </p:cNvPr>
          <p:cNvSpPr txBox="1"/>
          <p:nvPr/>
        </p:nvSpPr>
        <p:spPr>
          <a:xfrm>
            <a:off x="5929372" y="1821119"/>
            <a:ext cx="238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200" dirty="0">
                <a:effectLst/>
              </a:rPr>
              <a:t>Static magnetic </a:t>
            </a:r>
            <a:r>
              <a:rPr kumimoji="1" lang="en" altLang="ja-JP" sz="1200" dirty="0"/>
              <a:t>field</a:t>
            </a:r>
            <a:r>
              <a:rPr kumimoji="1" lang="ja-JP" altLang="en-US" sz="1200"/>
              <a:t>　</a:t>
            </a:r>
            <a:r>
              <a:rPr kumimoji="1" lang="en-US" altLang="ja-JP" sz="1200" dirty="0"/>
              <a:t>(〜</a:t>
            </a:r>
            <a:r>
              <a:rPr kumimoji="1" lang="en-US" altLang="ja-JP" sz="1200" dirty="0" err="1"/>
              <a:t>mG</a:t>
            </a:r>
            <a:r>
              <a:rPr kumimoji="1" lang="en-US" altLang="ja-JP" sz="1200" dirty="0"/>
              <a:t>)</a:t>
            </a:r>
            <a:endParaRPr kumimoji="1" lang="ja-JP" altLang="en-US" sz="1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6E10D8-65B8-F030-034E-EE93111360F4}"/>
              </a:ext>
            </a:extLst>
          </p:cNvPr>
          <p:cNvSpPr txBox="1"/>
          <p:nvPr/>
        </p:nvSpPr>
        <p:spPr>
          <a:xfrm>
            <a:off x="7293636" y="4968531"/>
            <a:ext cx="144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400" dirty="0"/>
              <a:t>Pumping</a:t>
            </a:r>
            <a:r>
              <a:rPr lang="en" altLang="ja-JP" sz="1400" b="0" i="0" u="none" strike="noStrike" dirty="0">
                <a:effectLst/>
              </a:rPr>
              <a:t> Laser</a:t>
            </a:r>
            <a:endParaRPr kumimoji="1" lang="ja-JP" altLang="en-US" sz="14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AD643FD-628D-D5A7-81BC-EE1AF3E6CF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69" t="18967" r="14966" b="23340"/>
          <a:stretch/>
        </p:blipFill>
        <p:spPr>
          <a:xfrm>
            <a:off x="10111542" y="3911279"/>
            <a:ext cx="1437107" cy="7211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9B89A7-A9BC-C3C7-5E8D-3B5893192B12}"/>
              </a:ext>
            </a:extLst>
          </p:cNvPr>
          <p:cNvSpPr txBox="1"/>
          <p:nvPr/>
        </p:nvSpPr>
        <p:spPr>
          <a:xfrm>
            <a:off x="9459009" y="4666304"/>
            <a:ext cx="245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/>
              <a:t>Precession phase detection</a:t>
            </a:r>
            <a:endParaRPr kumimoji="1" lang="ja-JP" altLang="en-US" sz="1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A4C208-9752-FA32-D7B8-33123B0B0CA4}"/>
              </a:ext>
            </a:extLst>
          </p:cNvPr>
          <p:cNvSpPr txBox="1"/>
          <p:nvPr/>
        </p:nvSpPr>
        <p:spPr>
          <a:xfrm>
            <a:off x="9993557" y="3389234"/>
            <a:ext cx="1728308" cy="3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/>
              <a:t>Lock-in detector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66F5F4-9164-CF59-033E-46EC44B44126}"/>
              </a:ext>
            </a:extLst>
          </p:cNvPr>
          <p:cNvSpPr txBox="1"/>
          <p:nvPr/>
        </p:nvSpPr>
        <p:spPr>
          <a:xfrm>
            <a:off x="8518405" y="2218753"/>
            <a:ext cx="1438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/>
              <a:t>Feedback</a:t>
            </a:r>
            <a:r>
              <a:rPr kumimoji="1" lang="en-US" altLang="ja-JP" sz="1400" dirty="0"/>
              <a:t> coil</a:t>
            </a:r>
            <a:endParaRPr kumimoji="1" lang="ja-JP" altLang="en-US" sz="140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2ED3F18-F93F-8A32-E871-1A502BD82E0C}"/>
              </a:ext>
            </a:extLst>
          </p:cNvPr>
          <p:cNvCxnSpPr>
            <a:cxnSpLocks/>
          </p:cNvCxnSpPr>
          <p:nvPr/>
        </p:nvCxnSpPr>
        <p:spPr>
          <a:xfrm flipH="1" flipV="1">
            <a:off x="11237484" y="3222508"/>
            <a:ext cx="9980" cy="22653"/>
          </a:xfrm>
          <a:prstGeom prst="straightConnector1">
            <a:avLst/>
          </a:prstGeom>
          <a:ln w="3175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4DB753-1C15-25D4-0581-98EFDE219B5A}"/>
              </a:ext>
            </a:extLst>
          </p:cNvPr>
          <p:cNvSpPr txBox="1"/>
          <p:nvPr/>
        </p:nvSpPr>
        <p:spPr>
          <a:xfrm>
            <a:off x="10111542" y="2731419"/>
            <a:ext cx="1721502" cy="3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/>
              <a:t>Feedback</a:t>
            </a:r>
            <a:r>
              <a:rPr kumimoji="1" lang="en-US" altLang="ja-JP" sz="1400" dirty="0"/>
              <a:t> circuit</a:t>
            </a:r>
            <a:endParaRPr kumimoji="1" lang="ja-JP" altLang="en-US" sz="1400"/>
          </a:p>
        </p:txBody>
      </p:sp>
      <p:sp>
        <p:nvSpPr>
          <p:cNvPr id="23" name="三角形 22">
            <a:extLst>
              <a:ext uri="{FF2B5EF4-FFF2-40B4-BE49-F238E27FC236}">
                <a16:creationId xmlns:a16="http://schemas.microsoft.com/office/drawing/2014/main" id="{B5EA6DB5-BAC2-17B7-1832-847A6B0B5E18}"/>
              </a:ext>
            </a:extLst>
          </p:cNvPr>
          <p:cNvSpPr/>
          <p:nvPr/>
        </p:nvSpPr>
        <p:spPr>
          <a:xfrm>
            <a:off x="10632121" y="3687084"/>
            <a:ext cx="395948" cy="13136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三角形 23">
            <a:extLst>
              <a:ext uri="{FF2B5EF4-FFF2-40B4-BE49-F238E27FC236}">
                <a16:creationId xmlns:a16="http://schemas.microsoft.com/office/drawing/2014/main" id="{9C155FB4-A618-43AD-095C-F12B269A9611}"/>
              </a:ext>
            </a:extLst>
          </p:cNvPr>
          <p:cNvSpPr/>
          <p:nvPr/>
        </p:nvSpPr>
        <p:spPr>
          <a:xfrm>
            <a:off x="10632121" y="3102350"/>
            <a:ext cx="395948" cy="13136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4D6CE2E-4EC6-051F-2926-143C94C9D671}"/>
              </a:ext>
            </a:extLst>
          </p:cNvPr>
          <p:cNvCxnSpPr>
            <a:cxnSpLocks/>
          </p:cNvCxnSpPr>
          <p:nvPr/>
        </p:nvCxnSpPr>
        <p:spPr>
          <a:xfrm flipH="1" flipV="1">
            <a:off x="8673154" y="2739586"/>
            <a:ext cx="1431582" cy="11031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20AE19-FEEB-3406-939D-A5DF6FBDF0DA}"/>
              </a:ext>
            </a:extLst>
          </p:cNvPr>
          <p:cNvSpPr txBox="1"/>
          <p:nvPr/>
        </p:nvSpPr>
        <p:spPr>
          <a:xfrm>
            <a:off x="5700500" y="2540000"/>
            <a:ext cx="144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400" b="0" i="0" u="none" strike="noStrike" dirty="0">
                <a:effectLst/>
              </a:rPr>
              <a:t>Probe </a:t>
            </a:r>
            <a:r>
              <a:rPr lang="en" altLang="ja-JP" sz="1400" dirty="0"/>
              <a:t>L</a:t>
            </a:r>
            <a:r>
              <a:rPr lang="en" altLang="ja-JP" sz="1400" b="0" i="0" u="none" strike="noStrike" dirty="0">
                <a:effectLst/>
              </a:rPr>
              <a:t>aser</a:t>
            </a:r>
            <a:endParaRPr kumimoji="1" lang="ja-JP" altLang="en-US" sz="1400"/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EA53CA11-EF46-BB36-386D-B92F02DA2B47}"/>
              </a:ext>
            </a:extLst>
          </p:cNvPr>
          <p:cNvSpPr/>
          <p:nvPr/>
        </p:nvSpPr>
        <p:spPr>
          <a:xfrm>
            <a:off x="5695467" y="1647467"/>
            <a:ext cx="6221533" cy="3809544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三角形 12">
            <a:extLst>
              <a:ext uri="{FF2B5EF4-FFF2-40B4-BE49-F238E27FC236}">
                <a16:creationId xmlns:a16="http://schemas.microsoft.com/office/drawing/2014/main" id="{7259CED1-EF6A-BB1D-ABE4-E54EBAFDF14C}"/>
              </a:ext>
            </a:extLst>
          </p:cNvPr>
          <p:cNvSpPr/>
          <p:nvPr/>
        </p:nvSpPr>
        <p:spPr>
          <a:xfrm>
            <a:off x="8486290" y="4377233"/>
            <a:ext cx="433912" cy="1824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14" name="三角形 13">
            <a:extLst>
              <a:ext uri="{FF2B5EF4-FFF2-40B4-BE49-F238E27FC236}">
                <a16:creationId xmlns:a16="http://schemas.microsoft.com/office/drawing/2014/main" id="{77712463-BC34-2AF7-2BA2-D168994C7723}"/>
              </a:ext>
            </a:extLst>
          </p:cNvPr>
          <p:cNvSpPr/>
          <p:nvPr/>
        </p:nvSpPr>
        <p:spPr>
          <a:xfrm>
            <a:off x="8507079" y="3751972"/>
            <a:ext cx="433912" cy="17361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solidFill>
                <a:schemeClr val="tx1"/>
              </a:solidFill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9557BCB-8BF1-CC11-CF99-C1541F74D651}"/>
              </a:ext>
            </a:extLst>
          </p:cNvPr>
          <p:cNvGrpSpPr>
            <a:grpSpLocks noChangeAspect="1"/>
          </p:cNvGrpSpPr>
          <p:nvPr/>
        </p:nvGrpSpPr>
        <p:grpSpPr>
          <a:xfrm>
            <a:off x="2287461" y="2044876"/>
            <a:ext cx="6219618" cy="4664714"/>
            <a:chOff x="628650" y="920850"/>
            <a:chExt cx="7363017" cy="5522263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D3ADD5BD-928C-B31F-B4A7-FEFECA474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920850"/>
              <a:ext cx="7363017" cy="5522263"/>
            </a:xfrm>
            <a:prstGeom prst="rect">
              <a:avLst/>
            </a:prstGeom>
          </p:spPr>
        </p:pic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8B7F885C-483D-D5A5-969B-82B693BD1CFF}"/>
                </a:ext>
              </a:extLst>
            </p:cNvPr>
            <p:cNvCxnSpPr>
              <a:cxnSpLocks/>
            </p:cNvCxnSpPr>
            <p:nvPr/>
          </p:nvCxnSpPr>
          <p:spPr>
            <a:xfrm>
              <a:off x="3286539" y="5035826"/>
              <a:ext cx="3171411" cy="284813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F4ED4F5-3B16-22CB-A7AD-6A34F5D9C94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375" y="5035826"/>
              <a:ext cx="0" cy="463826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6344CFC-3466-4BF7-D04C-85A973F12032}"/>
                </a:ext>
              </a:extLst>
            </p:cNvPr>
            <p:cNvCxnSpPr>
              <a:cxnSpLocks/>
            </p:cNvCxnSpPr>
            <p:nvPr/>
          </p:nvCxnSpPr>
          <p:spPr>
            <a:xfrm>
              <a:off x="2449585" y="5320639"/>
              <a:ext cx="973123" cy="152488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924C49E-BB52-D8EE-3427-0C1FAE8CE83F}"/>
                </a:ext>
              </a:extLst>
            </p:cNvPr>
            <p:cNvCxnSpPr>
              <a:cxnSpLocks/>
            </p:cNvCxnSpPr>
            <p:nvPr/>
          </p:nvCxnSpPr>
          <p:spPr>
            <a:xfrm>
              <a:off x="5782257" y="3429000"/>
              <a:ext cx="683413" cy="1891639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FFA07F9-C97F-18F0-2C69-AD04EDEA51D4}"/>
                </a:ext>
              </a:extLst>
            </p:cNvPr>
            <p:cNvCxnSpPr>
              <a:cxnSpLocks/>
            </p:cNvCxnSpPr>
            <p:nvPr/>
          </p:nvCxnSpPr>
          <p:spPr>
            <a:xfrm>
              <a:off x="6404707" y="5320639"/>
              <a:ext cx="1447556" cy="76244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  <a:prstDash val="sysDot"/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0710B8F-3BA5-9A04-F60A-903719572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2257" y="2657210"/>
              <a:ext cx="0" cy="879031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1A17E08-3AE1-CA39-A8D9-98376AB135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0761" y="2534478"/>
              <a:ext cx="191495" cy="167039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F11B96FB-BB40-8F1E-4156-52DB12CC3DC9}"/>
                </a:ext>
              </a:extLst>
            </p:cNvPr>
            <p:cNvCxnSpPr>
              <a:cxnSpLocks/>
            </p:cNvCxnSpPr>
            <p:nvPr/>
          </p:nvCxnSpPr>
          <p:spPr>
            <a:xfrm>
              <a:off x="1837002" y="4065840"/>
              <a:ext cx="865101" cy="24167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64259401-43C0-6831-7787-B7955735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362" y="2835208"/>
              <a:ext cx="1304818" cy="1303236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96DBCF0C-C649-333D-B5CA-1D80F006E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180" y="2534478"/>
              <a:ext cx="0" cy="384249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B46D61C-FF99-FC86-F784-5185F85EEC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179" y="2373101"/>
              <a:ext cx="185642" cy="231017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4AE99235-80F3-ABE3-1949-0740BA76EC25}"/>
                </a:ext>
              </a:extLst>
            </p:cNvPr>
            <p:cNvCxnSpPr>
              <a:cxnSpLocks/>
            </p:cNvCxnSpPr>
            <p:nvPr/>
          </p:nvCxnSpPr>
          <p:spPr>
            <a:xfrm>
              <a:off x="4048858" y="2373101"/>
              <a:ext cx="3315203" cy="0"/>
            </a:xfrm>
            <a:prstGeom prst="line">
              <a:avLst/>
            </a:prstGeom>
            <a:ln w="130175">
              <a:solidFill>
                <a:srgbClr val="FF0000">
                  <a:alpha val="83000"/>
                </a:srgbClr>
              </a:solidFill>
            </a:ln>
            <a:effectLst>
              <a:softEdge rad="254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D23140E-A4EF-659B-4DCE-279EEAB356BC}"/>
              </a:ext>
            </a:extLst>
          </p:cNvPr>
          <p:cNvSpPr txBox="1"/>
          <p:nvPr/>
        </p:nvSpPr>
        <p:spPr>
          <a:xfrm>
            <a:off x="995853" y="5562793"/>
            <a:ext cx="2386375" cy="461665"/>
          </a:xfrm>
          <a:prstGeom prst="rect">
            <a:avLst/>
          </a:prstGeom>
          <a:solidFill>
            <a:schemeClr val="tx1">
              <a:alpha val="61045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Pumping laser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896628-4082-6ABB-8193-0F22D5E15F9E}"/>
              </a:ext>
            </a:extLst>
          </p:cNvPr>
          <p:cNvSpPr txBox="1"/>
          <p:nvPr/>
        </p:nvSpPr>
        <p:spPr>
          <a:xfrm>
            <a:off x="1145996" y="4097993"/>
            <a:ext cx="1880127" cy="461665"/>
          </a:xfrm>
          <a:prstGeom prst="rect">
            <a:avLst/>
          </a:prstGeom>
          <a:solidFill>
            <a:schemeClr val="tx1">
              <a:alpha val="61045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Probe laser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34E4C5D-5E2A-11F9-39D0-83D5808DA5E0}"/>
              </a:ext>
            </a:extLst>
          </p:cNvPr>
          <p:cNvSpPr txBox="1"/>
          <p:nvPr/>
        </p:nvSpPr>
        <p:spPr>
          <a:xfrm>
            <a:off x="7976934" y="2573343"/>
            <a:ext cx="2373138" cy="461665"/>
          </a:xfrm>
          <a:prstGeom prst="rect">
            <a:avLst/>
          </a:prstGeom>
          <a:solidFill>
            <a:schemeClr val="tx1">
              <a:alpha val="61045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Photo detector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6D460BD-D743-DC20-873B-E66227701124}"/>
              </a:ext>
            </a:extLst>
          </p:cNvPr>
          <p:cNvSpPr txBox="1"/>
          <p:nvPr/>
        </p:nvSpPr>
        <p:spPr>
          <a:xfrm>
            <a:off x="4608984" y="2426496"/>
            <a:ext cx="2602548" cy="461665"/>
          </a:xfrm>
          <a:prstGeom prst="rect">
            <a:avLst/>
          </a:prstGeom>
          <a:solidFill>
            <a:schemeClr val="tx1">
              <a:alpha val="61045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" altLang="ja-JP" sz="2400" dirty="0">
                <a:solidFill>
                  <a:schemeClr val="bg1"/>
                </a:solidFill>
              </a:rPr>
              <a:t>Magnetic shield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BD5FD345-D94A-F5CB-E6BF-5ABF846BC0D8}"/>
              </a:ext>
            </a:extLst>
          </p:cNvPr>
          <p:cNvSpPr txBox="1">
            <a:spLocks/>
          </p:cNvSpPr>
          <p:nvPr/>
        </p:nvSpPr>
        <p:spPr>
          <a:xfrm>
            <a:off x="1357155" y="270455"/>
            <a:ext cx="4070932" cy="642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Spin Maser ②</a:t>
            </a:r>
            <a:endParaRPr lang="ja-JP" altLang="en-US" b="1"/>
          </a:p>
        </p:txBody>
      </p:sp>
      <p:pic>
        <p:nvPicPr>
          <p:cNvPr id="54" name="図 53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3852913A-3E0E-6C3B-2A17-AEED54140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94096"/>
            <a:ext cx="965536" cy="965536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21A72E7-386E-60AF-5DF7-464C2117AB6C}"/>
              </a:ext>
            </a:extLst>
          </p:cNvPr>
          <p:cNvCxnSpPr>
            <a:cxnSpLocks/>
          </p:cNvCxnSpPr>
          <p:nvPr/>
        </p:nvCxnSpPr>
        <p:spPr>
          <a:xfrm>
            <a:off x="0" y="1128735"/>
            <a:ext cx="496824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4CE00-A34C-9408-4810-AB5B4778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29" y="50917"/>
            <a:ext cx="8361761" cy="1313119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+mn-lt"/>
              </a:rPr>
              <a:t>First trial of maser operation</a:t>
            </a:r>
            <a:endParaRPr kumimoji="1" lang="ja-JP" altLang="en-US">
              <a:latin typeface="+mn-lt"/>
            </a:endParaRPr>
          </a:p>
        </p:txBody>
      </p:sp>
      <p:pic>
        <p:nvPicPr>
          <p:cNvPr id="22" name="図 21" descr="グラフ, 散布図&#10;&#10;自動的に生成された説明">
            <a:extLst>
              <a:ext uri="{FF2B5EF4-FFF2-40B4-BE49-F238E27FC236}">
                <a16:creationId xmlns:a16="http://schemas.microsoft.com/office/drawing/2014/main" id="{D8DAB5C8-AE84-3595-FDD5-78B1B683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6" y="2137450"/>
            <a:ext cx="5218431" cy="373752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244D057-3D7E-0834-BE7C-3B65BBBAC97B}"/>
              </a:ext>
            </a:extLst>
          </p:cNvPr>
          <p:cNvSpPr txBox="1"/>
          <p:nvPr/>
        </p:nvSpPr>
        <p:spPr>
          <a:xfrm>
            <a:off x="6212623" y="1832115"/>
            <a:ext cx="289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Long-term stability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71F39A60-40CE-5F87-88E1-ABDB1481FA31}"/>
              </a:ext>
            </a:extLst>
          </p:cNvPr>
          <p:cNvSpPr/>
          <p:nvPr/>
        </p:nvSpPr>
        <p:spPr>
          <a:xfrm>
            <a:off x="6149324" y="1779320"/>
            <a:ext cx="3022288" cy="5270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A5D59A-EFE0-F08F-EB4E-F6A163F47494}"/>
              </a:ext>
            </a:extLst>
          </p:cNvPr>
          <p:cNvSpPr txBox="1"/>
          <p:nvPr/>
        </p:nvSpPr>
        <p:spPr>
          <a:xfrm>
            <a:off x="6192948" y="3538515"/>
            <a:ext cx="212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55 </a:t>
            </a:r>
            <a:r>
              <a:rPr kumimoji="1" lang="en-US" altLang="ja-JP" sz="3600" dirty="0" err="1"/>
              <a:t>μHz</a:t>
            </a:r>
            <a:endParaRPr kumimoji="1" lang="en-US" altLang="ja-JP" sz="3600" dirty="0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BCD2C321-E510-1D15-429E-FDD9F64765BF}"/>
              </a:ext>
            </a:extLst>
          </p:cNvPr>
          <p:cNvSpPr/>
          <p:nvPr/>
        </p:nvSpPr>
        <p:spPr>
          <a:xfrm>
            <a:off x="5685901" y="3188125"/>
            <a:ext cx="3126448" cy="1289758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98A3F4-A9BC-56B5-0B4A-6909F7BCEA50}"/>
              </a:ext>
            </a:extLst>
          </p:cNvPr>
          <p:cNvSpPr txBox="1"/>
          <p:nvPr/>
        </p:nvSpPr>
        <p:spPr>
          <a:xfrm>
            <a:off x="6345821" y="2993988"/>
            <a:ext cx="1827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altLang="ja-JP" sz="2400" dirty="0"/>
              <a:t>RMS error</a:t>
            </a:r>
            <a:endParaRPr kumimoji="1"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96A3CF-338E-FB92-A8A5-1F4BA4CBF4D3}"/>
              </a:ext>
            </a:extLst>
          </p:cNvPr>
          <p:cNvSpPr txBox="1"/>
          <p:nvPr/>
        </p:nvSpPr>
        <p:spPr>
          <a:xfrm>
            <a:off x="8929213" y="3326667"/>
            <a:ext cx="17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Cf.) 6.15 </a:t>
            </a:r>
            <a:r>
              <a:rPr kumimoji="1" lang="en-US" altLang="ja-JP" dirty="0" err="1"/>
              <a:t>μHz</a:t>
            </a:r>
            <a:r>
              <a:rPr lang="en-US" altLang="ja-JP" dirty="0"/>
              <a:t> 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AD6349-4C75-4578-393B-216681D29A9B}"/>
              </a:ext>
            </a:extLst>
          </p:cNvPr>
          <p:cNvSpPr txBox="1"/>
          <p:nvPr/>
        </p:nvSpPr>
        <p:spPr>
          <a:xfrm>
            <a:off x="8812349" y="3661168"/>
            <a:ext cx="3449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" altLang="ja-JP" sz="10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T. Sato </a:t>
            </a:r>
            <a:r>
              <a:rPr lang="en-US" altLang="ja-JP" sz="1000" i="1" kern="0" dirty="0">
                <a:solidFill>
                  <a:prstClr val="black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et al</a:t>
            </a:r>
            <a:r>
              <a:rPr lang="en-US" altLang="ja-JP" sz="1000" kern="0" dirty="0">
                <a:solidFill>
                  <a:prstClr val="black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., Phys. Lett. A </a:t>
            </a:r>
            <a:r>
              <a:rPr lang="en-US" altLang="ja-JP" sz="1000" b="1" kern="0" dirty="0">
                <a:solidFill>
                  <a:prstClr val="black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382</a:t>
            </a:r>
            <a:r>
              <a:rPr lang="en-US" altLang="ja-JP" sz="1000" kern="0" dirty="0">
                <a:solidFill>
                  <a:prstClr val="black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, 588-594 (2018).</a:t>
            </a:r>
            <a:endParaRPr lang="ja-JP" altLang="en-US" sz="1000" kern="0" dirty="0">
              <a:solidFill>
                <a:prstClr val="black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B115ABC4-27DF-9556-F2BF-7225839FD151}"/>
              </a:ext>
            </a:extLst>
          </p:cNvPr>
          <p:cNvSpPr/>
          <p:nvPr/>
        </p:nvSpPr>
        <p:spPr>
          <a:xfrm>
            <a:off x="8772054" y="4998505"/>
            <a:ext cx="297667" cy="97713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1ECAC1-D5EF-9238-3DEA-17197F14446E}"/>
              </a:ext>
            </a:extLst>
          </p:cNvPr>
          <p:cNvSpPr txBox="1"/>
          <p:nvPr/>
        </p:nvSpPr>
        <p:spPr>
          <a:xfrm>
            <a:off x="9007213" y="4998505"/>
            <a:ext cx="19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>
                <a:solidFill>
                  <a:srgbClr val="FF0000"/>
                </a:solidFill>
              </a:rPr>
              <a:t>Stability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811DCC4-5E70-95E6-FD5A-C2AACFB4EBD9}"/>
              </a:ext>
            </a:extLst>
          </p:cNvPr>
          <p:cNvSpPr txBox="1"/>
          <p:nvPr/>
        </p:nvSpPr>
        <p:spPr>
          <a:xfrm>
            <a:off x="9007212" y="5531583"/>
            <a:ext cx="192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・</a:t>
            </a:r>
            <a:r>
              <a:rPr kumimoji="1" lang="en-US" altLang="ja-JP" sz="2400" dirty="0">
                <a:solidFill>
                  <a:srgbClr val="FF0000"/>
                </a:solidFill>
              </a:rPr>
              <a:t>S/N ratio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pic>
        <p:nvPicPr>
          <p:cNvPr id="28" name="図 27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B8FA18F9-A56F-BE34-E58E-54B6698B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94096"/>
            <a:ext cx="965536" cy="965536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99CA2E-680B-9A7F-10F8-41FC3CE7B04D}"/>
              </a:ext>
            </a:extLst>
          </p:cNvPr>
          <p:cNvCxnSpPr>
            <a:cxnSpLocks/>
          </p:cNvCxnSpPr>
          <p:nvPr/>
        </p:nvCxnSpPr>
        <p:spPr>
          <a:xfrm>
            <a:off x="0" y="1128735"/>
            <a:ext cx="853846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C883F41-6125-06BC-C404-9B6E1D852EEA}"/>
              </a:ext>
            </a:extLst>
          </p:cNvPr>
          <p:cNvSpPr txBox="1"/>
          <p:nvPr/>
        </p:nvSpPr>
        <p:spPr>
          <a:xfrm>
            <a:off x="6331434" y="5229337"/>
            <a:ext cx="229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To improve</a:t>
            </a:r>
            <a:endParaRPr kumimoji="1" lang="ja-JP" altLang="en-US" sz="32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F016DAB-9DBB-6791-8004-357015E48431}"/>
              </a:ext>
            </a:extLst>
          </p:cNvPr>
          <p:cNvSpPr txBox="1"/>
          <p:nvPr/>
        </p:nvSpPr>
        <p:spPr>
          <a:xfrm>
            <a:off x="5692311" y="4138029"/>
            <a:ext cx="312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000" dirty="0">
                <a:ea typeface="Hiragino Kaku Gothic ProN W3" panose="020B0300000000000000" pitchFamily="34" charset="-128"/>
              </a:rPr>
              <a:t>S. </a:t>
            </a:r>
            <a:r>
              <a:rPr lang="en-US" altLang="ja-JP" sz="1000" dirty="0">
                <a:ea typeface="Hiragino Kaku Gothic ProN W3" panose="020B0300000000000000" pitchFamily="34" charset="-128"/>
              </a:rPr>
              <a:t>Ando</a:t>
            </a:r>
            <a:r>
              <a:rPr lang="en-US" altLang="ja-JP" sz="1000" kern="0" dirty="0">
                <a:ea typeface="Hiragino Kaku Gothic ProN W3" panose="020B0300000000000000" pitchFamily="34" charset="-128"/>
              </a:rPr>
              <a:t>., Master Thesis, Kyusyu University (2023)</a:t>
            </a:r>
            <a:endParaRPr lang="ja-JP" altLang="en-US" sz="1000" kern="0">
              <a:ea typeface="Hiragino Kaku Gothic ProN W3" panose="020B0300000000000000" pitchFamily="34" charset="-128"/>
            </a:endParaRPr>
          </a:p>
          <a:p>
            <a:endParaRPr kumimoji="1" lang="ja-JP" altLang="en-US" sz="1000"/>
          </a:p>
        </p:txBody>
      </p:sp>
    </p:spTree>
    <p:extLst>
      <p:ext uri="{BB962C8B-B14F-4D97-AF65-F5344CB8AC3E}">
        <p14:creationId xmlns:p14="http://schemas.microsoft.com/office/powerpoint/2010/main" val="315656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9A70B93-3313-CDB6-B128-A13A75B1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95" y="23325"/>
            <a:ext cx="4068305" cy="1325563"/>
          </a:xfrm>
        </p:spPr>
        <p:txBody>
          <a:bodyPr>
            <a:normAutofit/>
          </a:bodyPr>
          <a:lstStyle/>
          <a:p>
            <a:r>
              <a:rPr lang="en-US" altLang="ja-JP" b="1" dirty="0"/>
              <a:t>To be improved</a:t>
            </a:r>
            <a:endParaRPr kumimoji="1" lang="ja-JP" altLang="en-US" b="1"/>
          </a:p>
        </p:txBody>
      </p:sp>
      <p:pic>
        <p:nvPicPr>
          <p:cNvPr id="5" name="図 4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18428F55-56DA-3ABC-139F-6F0C104D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" y="94096"/>
            <a:ext cx="965536" cy="965536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AAC68EA-2D7B-C60C-4657-B5C366CEEAA1}"/>
              </a:ext>
            </a:extLst>
          </p:cNvPr>
          <p:cNvCxnSpPr>
            <a:cxnSpLocks/>
          </p:cNvCxnSpPr>
          <p:nvPr/>
        </p:nvCxnSpPr>
        <p:spPr>
          <a:xfrm>
            <a:off x="0" y="1128735"/>
            <a:ext cx="6096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209996-D158-E298-4037-A72B1D8C9CC9}"/>
              </a:ext>
            </a:extLst>
          </p:cNvPr>
          <p:cNvSpPr txBox="1"/>
          <p:nvPr/>
        </p:nvSpPr>
        <p:spPr>
          <a:xfrm>
            <a:off x="757768" y="1921889"/>
            <a:ext cx="10950222" cy="452431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sz="3200" dirty="0"/>
              <a:t>Stability</a:t>
            </a:r>
            <a:endParaRPr kumimoji="1" lang="en-US" altLang="ja-JP" sz="3200" dirty="0"/>
          </a:p>
          <a:p>
            <a:pPr marL="742950" lvl="1" indent="-285750">
              <a:buFont typeface="Wingdings" pitchFamily="2" charset="2"/>
              <a:buChar char="ü"/>
            </a:pPr>
            <a:r>
              <a:rPr kumimoji="1" lang="en" altLang="ja-JP" sz="3200" dirty="0"/>
              <a:t>Stabilize the </a:t>
            </a:r>
            <a:r>
              <a:rPr kumimoji="1" lang="en" altLang="ja-JP" sz="3200" u="sng" dirty="0">
                <a:solidFill>
                  <a:srgbClr val="FF0000"/>
                </a:solidFill>
              </a:rPr>
              <a:t>wavelength</a:t>
            </a:r>
            <a:r>
              <a:rPr kumimoji="1" lang="en" altLang="ja-JP" sz="3200" dirty="0"/>
              <a:t> and </a:t>
            </a:r>
            <a:r>
              <a:rPr kumimoji="1" lang="en" altLang="ja-JP" sz="3200" u="sng" dirty="0">
                <a:solidFill>
                  <a:srgbClr val="FF0000"/>
                </a:solidFill>
              </a:rPr>
              <a:t>power</a:t>
            </a:r>
            <a:r>
              <a:rPr kumimoji="1" lang="en" altLang="ja-JP" sz="3200" dirty="0"/>
              <a:t> of the Pumping and Probe Lasers</a:t>
            </a:r>
          </a:p>
          <a:p>
            <a:pPr lvl="1"/>
            <a:endParaRPr kumimoji="1" lang="ja-JP" altLang="en-US" sz="3200"/>
          </a:p>
          <a:p>
            <a:pPr marL="285750" indent="-285750">
              <a:buFont typeface="Wingdings" pitchFamily="2" charset="2"/>
              <a:buChar char="p"/>
            </a:pPr>
            <a:r>
              <a:rPr lang="en-US" altLang="ja-JP" sz="3200" dirty="0"/>
              <a:t>Improvement of S/N ratio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" altLang="ja-JP" sz="3200" dirty="0">
                <a:solidFill>
                  <a:srgbClr val="000000"/>
                </a:solidFill>
                <a:effectLst/>
              </a:rPr>
              <a:t>Cell with electrodes are necessary for the EDM measurement</a:t>
            </a:r>
            <a:endParaRPr lang="en" altLang="ja-JP" sz="3200" b="1" dirty="0">
              <a:solidFill>
                <a:srgbClr val="000000"/>
              </a:solidFill>
              <a:effectLst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" altLang="ja-JP" sz="3200" dirty="0">
                <a:solidFill>
                  <a:srgbClr val="000000"/>
                </a:solidFill>
                <a:effectLst/>
              </a:rPr>
              <a:t>Optimization of cell constitution and fabrication</a:t>
            </a:r>
          </a:p>
          <a:p>
            <a:pPr lvl="2"/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9297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10082</TotalTime>
  <Words>866</Words>
  <Application>Microsoft Macintosh PowerPoint</Application>
  <PresentationFormat>ワイド画面</PresentationFormat>
  <Paragraphs>96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Hiragino Kaku Gothic ProN W3</vt:lpstr>
      <vt:lpstr>Söhne</vt:lpstr>
      <vt:lpstr>游ゴシック</vt:lpstr>
      <vt:lpstr>游ゴシック Light</vt:lpstr>
      <vt:lpstr>Arial</vt:lpstr>
      <vt:lpstr>Cambria Math</vt:lpstr>
      <vt:lpstr>Times New Roman</vt:lpstr>
      <vt:lpstr>Wingdings</vt:lpstr>
      <vt:lpstr>Office テーマ</vt:lpstr>
      <vt:lpstr>Development of dual-species spin maser of 129Xe and 131Xe toward the EDM measurement</vt:lpstr>
      <vt:lpstr>Electric Dipole Moment (EDM)</vt:lpstr>
      <vt:lpstr>PowerPoint プレゼンテーション</vt:lpstr>
      <vt:lpstr>PowerPoint プレゼンテーション</vt:lpstr>
      <vt:lpstr>First trial of maser operation</vt:lpstr>
      <vt:lpstr>To be improved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dual-species spin maser of 129Xe and 131Xe toward the EDM measurement</dc:title>
  <dc:creator>tanimoto kouhei</dc:creator>
  <cp:lastModifiedBy>tanimoto kouhei</cp:lastModifiedBy>
  <cp:revision>3</cp:revision>
  <cp:lastPrinted>2023-07-30T05:47:26Z</cp:lastPrinted>
  <dcterms:created xsi:type="dcterms:W3CDTF">2023-07-29T09:30:36Z</dcterms:created>
  <dcterms:modified xsi:type="dcterms:W3CDTF">2023-08-08T07:40:16Z</dcterms:modified>
</cp:coreProperties>
</file>