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1"/>
  </p:sldMasterIdLst>
  <p:notesMasterIdLst>
    <p:notesMasterId r:id="rId12"/>
  </p:notesMasterIdLst>
  <p:sldIdLst>
    <p:sldId id="261" r:id="rId2"/>
    <p:sldId id="257" r:id="rId3"/>
    <p:sldId id="267" r:id="rId4"/>
    <p:sldId id="266" r:id="rId5"/>
    <p:sldId id="268" r:id="rId6"/>
    <p:sldId id="262" r:id="rId7"/>
    <p:sldId id="263" r:id="rId8"/>
    <p:sldId id="264" r:id="rId9"/>
    <p:sldId id="265" r:id="rId10"/>
    <p:sldId id="269"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332"/>
  </p:normalViewPr>
  <p:slideViewPr>
    <p:cSldViewPr snapToGrid="0">
      <p:cViewPr>
        <p:scale>
          <a:sx n="88" d="100"/>
          <a:sy n="88" d="100"/>
        </p:scale>
        <p:origin x="14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ACE8C-6B14-0540-975C-6EC1209BA553}" type="datetimeFigureOut">
              <a:rPr kumimoji="1" lang="ja-JP" altLang="en-US" smtClean="0"/>
              <a:t>2023/8/7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F0CE7-6050-514A-97D1-7B6221101A4A}" type="slidenum">
              <a:rPr kumimoji="1" lang="ja-JP" altLang="en-US" smtClean="0"/>
              <a:t>‹#›</a:t>
            </a:fld>
            <a:endParaRPr kumimoji="1" lang="ja-JP" altLang="en-US"/>
          </a:p>
        </p:txBody>
      </p:sp>
    </p:spTree>
    <p:extLst>
      <p:ext uri="{BB962C8B-B14F-4D97-AF65-F5344CB8AC3E}">
        <p14:creationId xmlns:p14="http://schemas.microsoft.com/office/powerpoint/2010/main" val="1115280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Thank you for giving me a chance to talk about my work. The title of my presentation is</a:t>
            </a:r>
            <a:r>
              <a:rPr kumimoji="1" lang="ja-JP" altLang="en-US"/>
              <a:t>　「</a:t>
            </a:r>
            <a:r>
              <a:rPr lang="en" altLang="ja-JP" sz="1200" b="1" i="0" u="none" strike="noStrike" dirty="0">
                <a:solidFill>
                  <a:srgbClr val="000000"/>
                </a:solidFill>
                <a:effectLst/>
                <a:latin typeface="-webkit-standard"/>
              </a:rPr>
              <a:t>Barrier distribution and excitation function measurements of the </a:t>
            </a:r>
            <a:r>
              <a:rPr lang="en" altLang="ja-JP" sz="1200" b="1" i="0" u="none" strike="noStrike" baseline="30000" dirty="0">
                <a:solidFill>
                  <a:srgbClr val="000000"/>
                </a:solidFill>
                <a:effectLst/>
              </a:rPr>
              <a:t>51</a:t>
            </a:r>
            <a:r>
              <a:rPr lang="en" altLang="ja-JP" sz="1200" b="1" i="0" u="none" strike="noStrike" dirty="0">
                <a:solidFill>
                  <a:srgbClr val="000000"/>
                </a:solidFill>
                <a:effectLst/>
                <a:latin typeface="-webkit-standard"/>
              </a:rPr>
              <a:t>V + </a:t>
            </a:r>
            <a:r>
              <a:rPr lang="en" altLang="ja-JP" sz="1200" b="1" i="0" u="none" strike="noStrike" baseline="30000" dirty="0">
                <a:solidFill>
                  <a:srgbClr val="000000"/>
                </a:solidFill>
                <a:effectLst/>
              </a:rPr>
              <a:t>159</a:t>
            </a:r>
            <a:r>
              <a:rPr lang="en" altLang="ja-JP" sz="1200" b="1" i="0" u="none" strike="noStrike" dirty="0">
                <a:solidFill>
                  <a:srgbClr val="000000"/>
                </a:solidFill>
                <a:effectLst/>
                <a:latin typeface="-webkit-standard"/>
              </a:rPr>
              <a:t>Tb fusion reaction for estimating the optimal reaction energy for the synthesis of element 119</a:t>
            </a:r>
            <a:r>
              <a:rPr kumimoji="1" lang="ja-JP" altLang="en-US"/>
              <a:t>」</a:t>
            </a:r>
            <a:r>
              <a:rPr kumimoji="1" lang="en-US" altLang="ja-JP" dirty="0"/>
              <a:t>. I am </a:t>
            </a:r>
            <a:r>
              <a:rPr kumimoji="1" lang="en-US" altLang="ja-JP" dirty="0" err="1"/>
              <a:t>Yuya</a:t>
            </a:r>
            <a:r>
              <a:rPr kumimoji="1" lang="en-US" altLang="ja-JP" dirty="0"/>
              <a:t> </a:t>
            </a:r>
            <a:r>
              <a:rPr kumimoji="1" lang="en-US" altLang="ja-JP" dirty="0" err="1"/>
              <a:t>Michimoto</a:t>
            </a:r>
            <a:r>
              <a:rPr kumimoji="1" lang="en-US" altLang="ja-JP" dirty="0"/>
              <a:t> from Kyushu University.</a:t>
            </a:r>
          </a:p>
        </p:txBody>
      </p:sp>
      <p:sp>
        <p:nvSpPr>
          <p:cNvPr id="4" name="スライド番号プレースホルダー 3"/>
          <p:cNvSpPr>
            <a:spLocks noGrp="1"/>
          </p:cNvSpPr>
          <p:nvPr>
            <p:ph type="sldNum" sz="quarter" idx="5"/>
          </p:nvPr>
        </p:nvSpPr>
        <p:spPr/>
        <p:txBody>
          <a:bodyPr/>
          <a:lstStyle/>
          <a:p>
            <a:fld id="{D290F1E7-CEC9-0A4E-A832-F77CC0D818B3}" type="slidenum">
              <a:rPr kumimoji="1" lang="ja-JP" altLang="en-US" smtClean="0"/>
              <a:t>1</a:t>
            </a:fld>
            <a:endParaRPr kumimoji="1" lang="ja-JP" altLang="en-US"/>
          </a:p>
        </p:txBody>
      </p:sp>
    </p:spTree>
    <p:extLst>
      <p:ext uri="{BB962C8B-B14F-4D97-AF65-F5344CB8AC3E}">
        <p14:creationId xmlns:p14="http://schemas.microsoft.com/office/powerpoint/2010/main" val="1484185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Thank you for giving me a chance to talk about my work. The title of my presentation is </a:t>
            </a:r>
            <a:r>
              <a:rPr kumimoji="1" lang="ja-JP" altLang="en"/>
              <a:t>「</a:t>
            </a:r>
            <a:r>
              <a:rPr kumimoji="1" lang="en" altLang="ja-JP" dirty="0"/>
              <a:t>Barrier distribution and excitation function measurements of the vanadium51 and terbium159  fusion reaction for estimating the optimal reaction energy for the synthesis of element 119</a:t>
            </a:r>
            <a:r>
              <a:rPr kumimoji="1" lang="ja-JP" altLang="en"/>
              <a:t>」</a:t>
            </a:r>
            <a:r>
              <a:rPr kumimoji="1" lang="en" altLang="ja-JP" dirty="0"/>
              <a:t>. I am </a:t>
            </a:r>
            <a:r>
              <a:rPr kumimoji="1" lang="en" altLang="ja-JP" dirty="0" err="1"/>
              <a:t>Yuya</a:t>
            </a:r>
            <a:r>
              <a:rPr kumimoji="1" lang="en" altLang="ja-JP" dirty="0"/>
              <a:t> </a:t>
            </a:r>
            <a:r>
              <a:rPr kumimoji="1" lang="en" altLang="ja-JP" dirty="0" err="1"/>
              <a:t>Michimoto</a:t>
            </a:r>
            <a:r>
              <a:rPr kumimoji="1" lang="en" altLang="ja-JP" dirty="0"/>
              <a:t> from Kyushu University.</a:t>
            </a:r>
          </a:p>
          <a:p>
            <a:r>
              <a:rPr kumimoji="1" lang="en" altLang="ja-JP" dirty="0"/>
              <a:t>Let's start with the introduction.</a:t>
            </a:r>
          </a:p>
          <a:p>
            <a:r>
              <a:rPr kumimoji="1" lang="en" altLang="ja-JP" dirty="0"/>
              <a:t>This figure shows the periodic table. Among these, elements beyond actinides are called as “superheavy elements”. Since these elements do not exist in nature, they are synthesized by heavy-ion fusion reactions, which fuse two nuclei together.</a:t>
            </a:r>
          </a:p>
          <a:p>
            <a:r>
              <a:rPr kumimoji="1" lang="en" altLang="ja-JP" dirty="0"/>
              <a:t>Currently, elements up to 118 have been discovered, and experiments to search for new elements in the 8th period are being conducted around the world.  We are working on the search for element 119 at RIKEN using vanadium51 and curium248 fusion reaction.</a:t>
            </a:r>
          </a:p>
          <a:p>
            <a:r>
              <a:rPr kumimoji="1" lang="en" altLang="ja-JP" dirty="0"/>
              <a:t>This figure shows the process by which superheavy nuclei are produced. In most cases, quasi-elastic scattering or fission occur, so the probability of evaporation residue being produced is very low. If the incident energy deviates from the optimum value by 5%, the probability of evaporation residue formation becomes one-order of magnitude smaller.</a:t>
            </a:r>
          </a:p>
          <a:p>
            <a:r>
              <a:rPr kumimoji="1" lang="en" altLang="ja-JP" dirty="0"/>
              <a:t>Therefore, the incident energy of the beam is the most important parameter of the experimental condition for maximizing  the production probability.</a:t>
            </a:r>
          </a:p>
          <a:p>
            <a:r>
              <a:rPr kumimoji="1" lang="en" altLang="ja-JP" dirty="0"/>
              <a:t>However, it is currently difficult to theoretically estimate the optimal incident energy with sufficient accuracy.</a:t>
            </a:r>
          </a:p>
          <a:p>
            <a:r>
              <a:rPr kumimoji="1" lang="en" altLang="ja-JP" dirty="0"/>
              <a:t>So, a method was developed to estimate the optimum injection energy by measuring the fusion barrier distribution.</a:t>
            </a:r>
            <a:r>
              <a:rPr kumimoji="1" lang="ja-JP" altLang="en"/>
              <a:t>　</a:t>
            </a:r>
          </a:p>
          <a:p>
            <a:r>
              <a:rPr kumimoji="1" lang="en" altLang="ja-JP" dirty="0"/>
              <a:t>If the collision energy between the incident and target nuclei is too low, two nuclei will not collide. If it is too high, the system becomes instable and goes to the fission channel.</a:t>
            </a:r>
          </a:p>
          <a:p>
            <a:r>
              <a:rPr kumimoji="1" lang="en" altLang="ja-JP" dirty="0"/>
              <a:t>So, the optimum incident energy for fusion should be close to the energy with which two nuclei contact very softly. At this energy, the reflection probability is 0.5.</a:t>
            </a:r>
          </a:p>
          <a:p>
            <a:r>
              <a:rPr kumimoji="1" lang="en" altLang="ja-JP" dirty="0"/>
              <a:t>Since it is easy to measure the reflection probability of the quasi-elastic scattering, we can estimate the optimal energy based on this kind of experimental data.</a:t>
            </a:r>
          </a:p>
          <a:p>
            <a:r>
              <a:rPr kumimoji="1" lang="en" altLang="ja-JP" dirty="0"/>
              <a:t>Currently, we use this method to determine the incident energy for element 119 search, but we hope to validate and improve the accuracy of estimation methods as much as possible. </a:t>
            </a:r>
          </a:p>
          <a:p>
            <a:endParaRPr kumimoji="1" lang="en" altLang="ja-JP" dirty="0"/>
          </a:p>
          <a:p>
            <a:r>
              <a:rPr kumimoji="1" lang="en" altLang="ja-JP" dirty="0"/>
              <a:t>So, in this research, we measured the barrier distribution and excitation functions of vanadium51 and terbium159 and compared the experimentally obtained optimum energy and the one estimated from the barrier distribution measurement.</a:t>
            </a:r>
          </a:p>
          <a:p>
            <a:r>
              <a:rPr kumimoji="1" lang="en" altLang="ja-JP" dirty="0"/>
              <a:t>The reason to choose the terbium159 for the target is because it has a similar quadrupole deformation parameter to curium248.</a:t>
            </a:r>
          </a:p>
          <a:p>
            <a:endParaRPr kumimoji="1" lang="en" altLang="ja-JP" dirty="0"/>
          </a:p>
          <a:p>
            <a:r>
              <a:rPr kumimoji="1" lang="en" altLang="ja-JP" dirty="0"/>
              <a:t>Next, I describe the experimental setup.</a:t>
            </a:r>
            <a:r>
              <a:rPr kumimoji="1" lang="ja-JP" altLang="en"/>
              <a:t>　</a:t>
            </a:r>
          </a:p>
          <a:p>
            <a:r>
              <a:rPr kumimoji="1" lang="en" altLang="ja-JP" dirty="0"/>
              <a:t>In this experiment, the beam was vanadium and the target was terbium.</a:t>
            </a:r>
          </a:p>
          <a:p>
            <a:r>
              <a:rPr kumimoji="1" lang="en" altLang="ja-JP" dirty="0"/>
              <a:t>This figure shows GARIS3 at RIKEN,</a:t>
            </a:r>
            <a:r>
              <a:rPr kumimoji="1" lang="ja-JP" altLang="en"/>
              <a:t>　</a:t>
            </a:r>
            <a:r>
              <a:rPr kumimoji="1" lang="en" altLang="ja-JP" dirty="0"/>
              <a:t>by applying a magnetic field, particles can be bent and only the particles of interest can be measured.</a:t>
            </a:r>
          </a:p>
          <a:p>
            <a:r>
              <a:rPr kumimoji="1" lang="en" altLang="ja-JP" dirty="0"/>
              <a:t>In the barrier distribution measurement, terbium was measured with the focal plane detectors, and in the excitation function, evaporation residue was measured.</a:t>
            </a:r>
          </a:p>
          <a:p>
            <a:endParaRPr kumimoji="1" lang="en" altLang="ja-JP" dirty="0"/>
          </a:p>
          <a:p>
            <a:r>
              <a:rPr kumimoji="1" lang="en" altLang="ja-JP" dirty="0"/>
              <a:t>I do not have much time, so I skip the data analysis.</a:t>
            </a:r>
          </a:p>
          <a:p>
            <a:endParaRPr kumimoji="1" lang="en" altLang="ja-JP" dirty="0"/>
          </a:p>
          <a:p>
            <a:r>
              <a:rPr kumimoji="1" lang="en" altLang="ja-JP" dirty="0"/>
              <a:t>Next, I describe the results.</a:t>
            </a:r>
          </a:p>
          <a:p>
            <a:r>
              <a:rPr kumimoji="1" lang="en" altLang="ja-JP" dirty="0"/>
              <a:t>The upper figure shows a reflection probability as a function of the incident energy. The bottom figure shows the excitation function.</a:t>
            </a:r>
          </a:p>
          <a:p>
            <a:r>
              <a:rPr kumimoji="1" lang="en" altLang="ja-JP" dirty="0"/>
              <a:t>And the horizontal axis is the incident energy in both cases.</a:t>
            </a:r>
          </a:p>
          <a:p>
            <a:r>
              <a:rPr kumimoji="1" lang="en" altLang="ja-JP" dirty="0"/>
              <a:t>The average barrier height is derived as about 168MeV.</a:t>
            </a:r>
          </a:p>
          <a:p>
            <a:r>
              <a:rPr kumimoji="1" lang="en" altLang="ja-JP" dirty="0"/>
              <a:t>From the excitation function results, the energy at which the cross section maximum is around 162 to 166 MeV.</a:t>
            </a:r>
          </a:p>
          <a:p>
            <a:r>
              <a:rPr kumimoji="1" lang="en" altLang="ja-JP" dirty="0"/>
              <a:t>These results show agreement with an accuracy of a few MeV.</a:t>
            </a:r>
          </a:p>
          <a:p>
            <a:r>
              <a:rPr kumimoji="1" lang="en" altLang="ja-JP" dirty="0"/>
              <a:t>But since these are the very preliminary data, we need to work on more detailed analysis in the future.</a:t>
            </a:r>
          </a:p>
          <a:p>
            <a:r>
              <a:rPr kumimoji="1" lang="en" altLang="ja-JP" dirty="0"/>
              <a:t>Thank you for your kind attention.</a:t>
            </a:r>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10</a:t>
            </a:fld>
            <a:endParaRPr kumimoji="1" lang="ja-JP" altLang="en-US"/>
          </a:p>
        </p:txBody>
      </p:sp>
    </p:spTree>
    <p:extLst>
      <p:ext uri="{BB962C8B-B14F-4D97-AF65-F5344CB8AC3E}">
        <p14:creationId xmlns:p14="http://schemas.microsoft.com/office/powerpoint/2010/main" val="114253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Let's start with the introduction.</a:t>
            </a:r>
          </a:p>
          <a:p>
            <a:r>
              <a:rPr kumimoji="1" lang="en" altLang="ja-JP" dirty="0"/>
              <a:t>This figure shows the periodic table. Among these, elements beyond actinides are called as “superheavy elements”. Since these elements do not exist in nature, they are synthesized by heavy-ion fusion reactions, which fuse two nuclei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dirty="0"/>
              <a:t>Currently, elements up to 118 have been discovered, and experiments to search for new elements in the 8</a:t>
            </a:r>
            <a:r>
              <a:rPr kumimoji="1" lang="en" altLang="ja-JP" sz="1200" b="1" baseline="30000" dirty="0"/>
              <a:t>th</a:t>
            </a:r>
            <a:r>
              <a:rPr kumimoji="1" lang="en" altLang="ja-JP" sz="1200" b="1" dirty="0"/>
              <a:t> period are being conducted around the world. </a:t>
            </a:r>
            <a:r>
              <a:rPr lang="en" altLang="ja-JP" sz="1200" b="1" i="0" dirty="0">
                <a:solidFill>
                  <a:srgbClr val="1D1C1D"/>
                </a:solidFill>
                <a:effectLst/>
              </a:rPr>
              <a:t> We are working on the search for element 119 at RIKEN using </a:t>
            </a:r>
            <a:r>
              <a:rPr lang="en" altLang="ja-JP" sz="1200" b="1" i="0" baseline="30000" dirty="0">
                <a:solidFill>
                  <a:srgbClr val="1D1C1D"/>
                </a:solidFill>
                <a:effectLst/>
              </a:rPr>
              <a:t>51</a:t>
            </a:r>
            <a:r>
              <a:rPr lang="en" altLang="ja-JP" sz="1200" b="1" i="0" dirty="0">
                <a:solidFill>
                  <a:srgbClr val="1D1C1D"/>
                </a:solidFill>
                <a:effectLst/>
              </a:rPr>
              <a:t>V+</a:t>
            </a:r>
            <a:r>
              <a:rPr lang="en" altLang="ja-JP" sz="1200" b="1" i="0" baseline="30000" dirty="0">
                <a:solidFill>
                  <a:srgbClr val="1D1C1D"/>
                </a:solidFill>
                <a:effectLst/>
              </a:rPr>
              <a:t>248</a:t>
            </a:r>
            <a:r>
              <a:rPr lang="en" altLang="ja-JP" sz="1200" b="1" i="0" dirty="0">
                <a:solidFill>
                  <a:srgbClr val="1D1C1D"/>
                </a:solidFill>
                <a:effectLst/>
              </a:rPr>
              <a:t>Cm</a:t>
            </a:r>
            <a:r>
              <a:rPr lang="en-US" altLang="ja-JP" sz="1200" b="1" dirty="0">
                <a:solidFill>
                  <a:srgbClr val="1D1C1D"/>
                </a:solidFill>
              </a:rPr>
              <a:t> fusion reaction</a:t>
            </a:r>
            <a:r>
              <a:rPr lang="en" altLang="ja-JP" sz="1200" b="1" i="0" dirty="0">
                <a:solidFill>
                  <a:srgbClr val="1D1C1D"/>
                </a:solidFill>
                <a:effectLst/>
              </a:rPr>
              <a:t>.</a:t>
            </a:r>
          </a:p>
          <a:p>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2</a:t>
            </a:fld>
            <a:endParaRPr kumimoji="1" lang="ja-JP" altLang="en-US"/>
          </a:p>
        </p:txBody>
      </p:sp>
    </p:spTree>
    <p:extLst>
      <p:ext uri="{BB962C8B-B14F-4D97-AF65-F5344CB8AC3E}">
        <p14:creationId xmlns:p14="http://schemas.microsoft.com/office/powerpoint/2010/main" val="200885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t>This figure shows the process by which superheavy nuclei are produced. </a:t>
            </a:r>
            <a:r>
              <a:rPr kumimoji="1" lang="en" altLang="ja-JP" sz="1200" b="1" dirty="0"/>
              <a:t>In most cases, quasi-elastic scattering or fission occur, so the probability of </a:t>
            </a:r>
            <a:r>
              <a:rPr kumimoji="1" lang="en" altLang="ja-JP" sz="1200" b="1" dirty="0">
                <a:effectLst/>
                <a:latin typeface="Calibri" panose="020F0502020204030204" pitchFamily="34" charset="0"/>
                <a:cs typeface="Calibri" panose="020F0502020204030204" pitchFamily="34" charset="0"/>
              </a:rPr>
              <a:t>evaporation residue</a:t>
            </a:r>
            <a:r>
              <a:rPr kumimoji="1" lang="en" altLang="ja-JP" sz="1200" b="1" dirty="0"/>
              <a:t> being produced is very low. </a:t>
            </a:r>
            <a:r>
              <a:rPr kumimoji="1" lang="en" altLang="ja-JP" sz="1200" b="1" dirty="0">
                <a:effectLst/>
                <a:latin typeface="Calibri" panose="020F0502020204030204" pitchFamily="34" charset="0"/>
                <a:cs typeface="Calibri" panose="020F0502020204030204" pitchFamily="34" charset="0"/>
              </a:rPr>
              <a:t>If the incident energy deviates from the optimum value by 5%, the probability of evaporation residue formation becomes one-order of magnitude smaller.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i="0" u="none" strike="noStrike" kern="1200" cap="none" spc="0" normalizeH="0" baseline="0" noProof="0" dirty="0">
                <a:ln>
                  <a:noFill/>
                </a:ln>
                <a:solidFill>
                  <a:srgbClr val="FF0000"/>
                </a:solidFill>
                <a:effectLst/>
                <a:uLnTx/>
                <a:uFillTx/>
                <a:latin typeface="Calibri" panose="020F0502020204030204" pitchFamily="34" charset="0"/>
                <a:ea typeface="游ゴシック" panose="020B0400000000000000" pitchFamily="34" charset="-128"/>
                <a:cs typeface="Calibri" panose="020F0502020204030204" pitchFamily="34" charset="0"/>
              </a:rPr>
              <a:t>Therefore, the incident energy of the beam is the most important parameter of the experimental condition for maximizing  the production probability.</a:t>
            </a:r>
            <a:endParaRPr kumimoji="1" lang="en-US" altLang="ja-JP" sz="1200" b="1" dirty="0">
              <a:solidFill>
                <a:srgbClr val="FF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3</a:t>
            </a:fld>
            <a:endParaRPr kumimoji="1" lang="ja-JP" altLang="en-US"/>
          </a:p>
        </p:txBody>
      </p:sp>
    </p:spTree>
    <p:extLst>
      <p:ext uri="{BB962C8B-B14F-4D97-AF65-F5344CB8AC3E}">
        <p14:creationId xmlns:p14="http://schemas.microsoft.com/office/powerpoint/2010/main" val="34911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 </a:t>
            </a:r>
            <a:r>
              <a:rPr lang="en" altLang="ja-JP" sz="1200" b="1" dirty="0">
                <a:latin typeface="Calibri" panose="020F0502020204030204" pitchFamily="34" charset="0"/>
                <a:cs typeface="Calibri" panose="020F0502020204030204" pitchFamily="34" charset="0"/>
              </a:rPr>
              <a:t>it is currently difficult to theoretically estimate the optimal incident energy with sufficient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1" dirty="0">
                <a:latin typeface="Calibri" panose="020F0502020204030204" pitchFamily="34" charset="0"/>
                <a:cs typeface="Calibri" panose="020F0502020204030204" pitchFamily="34" charset="0"/>
              </a:rPr>
              <a:t>So, </a:t>
            </a:r>
            <a:r>
              <a:rPr kumimoji="1" lang="en" altLang="ja-JP" sz="1200" b="1" kern="1200" baseline="0" dirty="0">
                <a:solidFill>
                  <a:schemeClr val="tx1"/>
                </a:solidFill>
                <a:effectLst/>
                <a:latin typeface="+mn-lt"/>
                <a:ea typeface="+mn-ea"/>
                <a:cs typeface="+mn-cs"/>
              </a:rPr>
              <a:t>a method was developed to estimate the optimum injection energy by measuring the fusion barrier distribution.</a:t>
            </a:r>
            <a:r>
              <a:rPr kumimoji="1" lang="ja-JP" altLang="en" sz="1200" b="1" kern="1200" baseline="0">
                <a:solidFill>
                  <a:schemeClr val="tx1"/>
                </a:solidFill>
                <a:effectLst/>
                <a:latin typeface="+mn-lt"/>
                <a:ea typeface="+mn-ea"/>
                <a:cs typeface="+mn-cs"/>
              </a:rPr>
              <a:t>　</a:t>
            </a:r>
            <a:endParaRPr kumimoji="1" lang="en-US" altLang="ja-JP"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baseline="0" dirty="0">
                <a:solidFill>
                  <a:schemeClr val="tx1"/>
                </a:solidFill>
                <a:effectLst/>
                <a:latin typeface="+mn-lt"/>
                <a:ea typeface="+mn-ea"/>
                <a:cs typeface="+mn-cs"/>
              </a:rPr>
              <a:t>If the collision energy between the incident and target nuclei is too low, two nuclei will not collide. If it is too high, the system becomes instable and goes to the fission channel.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baseline="0" dirty="0">
                <a:solidFill>
                  <a:schemeClr val="tx1"/>
                </a:solidFill>
                <a:effectLst/>
                <a:latin typeface="+mn-lt"/>
                <a:ea typeface="+mn-ea"/>
                <a:cs typeface="+mn-cs"/>
              </a:rPr>
              <a:t>So, the optimum incident energy for fusion should be close to the energy with which two nuclei contact very softly. At this energy, the reflection probability is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baseline="0" dirty="0">
                <a:solidFill>
                  <a:schemeClr val="tx1"/>
                </a:solidFill>
                <a:effectLst/>
                <a:latin typeface="+mn-lt"/>
                <a:ea typeface="+mn-ea"/>
                <a:cs typeface="+mn-cs"/>
              </a:rPr>
              <a:t>Since it is easy to measure the reflection probability of the quasi-elastic scattering, we can estimate the optimal energy based on this kind of experimental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baseline="0" dirty="0">
                <a:solidFill>
                  <a:schemeClr val="tx1"/>
                </a:solidFill>
                <a:effectLst/>
                <a:latin typeface="+mn-lt"/>
                <a:ea typeface="+mn-ea"/>
                <a:cs typeface="+mn-cs"/>
              </a:rPr>
              <a:t>Currently, we use this method to determine the incident energy for element 119 search, but we hope to </a:t>
            </a:r>
            <a:r>
              <a:rPr lang="en" altLang="ja-JP" sz="1200" b="1" noProof="0" dirty="0">
                <a:latin typeface="Calibri" panose="020F0502020204030204" pitchFamily="34" charset="0"/>
                <a:cs typeface="Calibri" panose="020F0502020204030204" pitchFamily="34" charset="0"/>
              </a:rPr>
              <a:t>validate and improve the accuracy of estimation methods as much as possible. </a:t>
            </a:r>
            <a:endParaRPr kumimoji="1" lang="en-US" altLang="ja-JP"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 sz="1200" b="1" kern="1200" baseline="0">
              <a:solidFill>
                <a:schemeClr val="tx1"/>
              </a:solidFill>
              <a:effectLst/>
              <a:latin typeface="+mn-lt"/>
              <a:ea typeface="+mn-ea"/>
              <a:cs typeface="+mn-cs"/>
            </a:endParaRPr>
          </a:p>
          <a:p>
            <a:endParaRPr lang="en" altLang="ja-JP" sz="1200" b="1" dirty="0">
              <a:latin typeface="Calibri" panose="020F0502020204030204" pitchFamily="34" charset="0"/>
              <a:cs typeface="Calibri" panose="020F0502020204030204" pitchFamily="34"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4</a:t>
            </a:fld>
            <a:endParaRPr kumimoji="1" lang="ja-JP" altLang="en-US"/>
          </a:p>
        </p:txBody>
      </p:sp>
    </p:spTree>
    <p:extLst>
      <p:ext uri="{BB962C8B-B14F-4D97-AF65-F5344CB8AC3E}">
        <p14:creationId xmlns:p14="http://schemas.microsoft.com/office/powerpoint/2010/main" val="365663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1" noProof="0" dirty="0">
                <a:latin typeface="Calibri" panose="020F0502020204030204" pitchFamily="34" charset="0"/>
                <a:cs typeface="Calibri" panose="020F0502020204030204" pitchFamily="34" charset="0"/>
              </a:rPr>
              <a:t>So, in this research, we measured</a:t>
            </a:r>
            <a:r>
              <a:rPr lang="en" altLang="ja-JP" sz="1200" b="1" dirty="0">
                <a:latin typeface="Calibri" panose="020F0502020204030204" pitchFamily="34" charset="0"/>
                <a:cs typeface="Calibri" panose="020F0502020204030204" pitchFamily="34" charset="0"/>
              </a:rPr>
              <a:t> the barrier distribution and excitation functions of </a:t>
            </a:r>
            <a:r>
              <a:rPr lang="en" altLang="ja-JP" sz="1200" b="1" baseline="30000" dirty="0">
                <a:latin typeface="Calibri" panose="020F0502020204030204" pitchFamily="34" charset="0"/>
                <a:cs typeface="Calibri" panose="020F0502020204030204" pitchFamily="34" charset="0"/>
              </a:rPr>
              <a:t>51</a:t>
            </a:r>
            <a:r>
              <a:rPr lang="en" altLang="ja-JP" sz="1200" b="1" dirty="0">
                <a:latin typeface="Calibri" panose="020F0502020204030204" pitchFamily="34" charset="0"/>
                <a:cs typeface="Calibri" panose="020F0502020204030204" pitchFamily="34" charset="0"/>
              </a:rPr>
              <a:t>V + </a:t>
            </a:r>
            <a:r>
              <a:rPr lang="en" altLang="ja-JP" sz="1200" b="1" baseline="30000" dirty="0">
                <a:latin typeface="Calibri" panose="020F0502020204030204" pitchFamily="34" charset="0"/>
                <a:cs typeface="Calibri" panose="020F0502020204030204" pitchFamily="34" charset="0"/>
              </a:rPr>
              <a:t>159</a:t>
            </a:r>
            <a:r>
              <a:rPr lang="en" altLang="ja-JP" sz="1200" b="1" dirty="0">
                <a:latin typeface="Calibri" panose="020F0502020204030204" pitchFamily="34" charset="0"/>
                <a:cs typeface="Calibri" panose="020F0502020204030204" pitchFamily="34" charset="0"/>
              </a:rPr>
              <a:t>Tb and compared the experimentally obtained optimum energy and the one estimated from the barrier distribution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200" b="1" dirty="0">
                <a:latin typeface="Calibri" panose="020F0502020204030204" pitchFamily="34" charset="0"/>
                <a:cs typeface="Calibri" panose="020F0502020204030204" pitchFamily="34" charset="0"/>
              </a:rPr>
              <a:t>The reason to choose the </a:t>
            </a:r>
            <a:r>
              <a:rPr lang="en" altLang="ja-JP" sz="1200" b="1" baseline="30000" dirty="0">
                <a:latin typeface="Calibri" panose="020F0502020204030204" pitchFamily="34" charset="0"/>
                <a:cs typeface="Calibri" panose="020F0502020204030204" pitchFamily="34" charset="0"/>
              </a:rPr>
              <a:t>159</a:t>
            </a:r>
            <a:r>
              <a:rPr lang="en" altLang="ja-JP" sz="1200" b="1" dirty="0">
                <a:latin typeface="Calibri" panose="020F0502020204030204" pitchFamily="34" charset="0"/>
                <a:cs typeface="Calibri" panose="020F0502020204030204" pitchFamily="34" charset="0"/>
              </a:rPr>
              <a:t>Tb for the target is because it has a similar quadrupole deformation parameter to </a:t>
            </a:r>
            <a:r>
              <a:rPr kumimoji="1" lang="en-US" altLang="ja-JP" sz="1200" b="1" baseline="30000" dirty="0">
                <a:latin typeface="Calibri" panose="020F0502020204030204" pitchFamily="34" charset="0"/>
                <a:cs typeface="Calibri" panose="020F0502020204030204" pitchFamily="34" charset="0"/>
              </a:rPr>
              <a:t>248</a:t>
            </a:r>
            <a:r>
              <a:rPr kumimoji="1" lang="en-US" altLang="ja-JP" sz="1200" b="1" dirty="0">
                <a:latin typeface="Calibri" panose="020F0502020204030204" pitchFamily="34" charset="0"/>
                <a:cs typeface="Calibri" panose="020F0502020204030204" pitchFamily="34" charset="0"/>
              </a:rPr>
              <a:t>Cm.</a:t>
            </a:r>
            <a:endParaRPr kumimoji="1" lang="en-US" altLang="ja-JP"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 sz="1200" b="1" kern="1200" baseline="0">
              <a:solidFill>
                <a:schemeClr val="tx1"/>
              </a:solidFill>
              <a:effectLst/>
              <a:latin typeface="+mn-lt"/>
              <a:ea typeface="+mn-ea"/>
              <a:cs typeface="+mn-cs"/>
            </a:endParaRPr>
          </a:p>
          <a:p>
            <a:endParaRPr lang="en" altLang="ja-JP" sz="1200" b="1" dirty="0">
              <a:latin typeface="Calibri" panose="020F0502020204030204" pitchFamily="34" charset="0"/>
              <a:cs typeface="Calibri" panose="020F0502020204030204" pitchFamily="34"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5</a:t>
            </a:fld>
            <a:endParaRPr kumimoji="1" lang="ja-JP" altLang="en-US"/>
          </a:p>
        </p:txBody>
      </p:sp>
    </p:spTree>
    <p:extLst>
      <p:ext uri="{BB962C8B-B14F-4D97-AF65-F5344CB8AC3E}">
        <p14:creationId xmlns:p14="http://schemas.microsoft.com/office/powerpoint/2010/main" val="110351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Next, I describe the experimental setup.</a:t>
            </a:r>
            <a:r>
              <a:rPr lang="ja-JP" altLang="en-US" b="0" i="0" u="none" strike="noStrike">
                <a:solidFill>
                  <a:srgbClr val="000000"/>
                </a:solidFill>
                <a:effectLst/>
                <a:latin typeface="-apple-system"/>
              </a:rPr>
              <a:t>　</a:t>
            </a:r>
            <a:endParaRPr lang="en-US" altLang="ja-JP" b="0" i="0" u="none" strike="noStrike" dirty="0">
              <a:solidFill>
                <a:srgbClr val="000000"/>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In this experiment, the beam was V and the target was Tb.</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This figure shows GARIS3 at RIKEN,</a:t>
            </a:r>
            <a:r>
              <a:rPr lang="ja-JP" altLang="en-US" b="0" i="0" u="none" strike="noStrike">
                <a:solidFill>
                  <a:srgbClr val="000000"/>
                </a:solidFill>
                <a:effectLst/>
                <a:latin typeface="-apple-system"/>
              </a:rPr>
              <a:t>　</a:t>
            </a:r>
            <a:r>
              <a:rPr kumimoji="1" lang="en-US" altLang="ja-JP" sz="1200" b="1" i="0" u="none" strike="noStrike" dirty="0">
                <a:solidFill>
                  <a:srgbClr val="000000"/>
                </a:solidFill>
                <a:effectLst/>
                <a:latin typeface="-apple-system"/>
              </a:rPr>
              <a:t>b</a:t>
            </a:r>
            <a:r>
              <a:rPr kumimoji="1" lang="en-US" altLang="ja-JP" sz="1200" b="1" dirty="0"/>
              <a:t>y applying a magnetic field, particles can be bent and only the particles of interest can be measured.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t>In the barrier distribution measurement, Tb was measured with the focal plane detectors, and in the excitation function, </a:t>
            </a:r>
            <a:r>
              <a:rPr kumimoji="1" lang="en" altLang="ja-JP" sz="1200" b="1" dirty="0">
                <a:effectLst/>
                <a:latin typeface="Calibri" panose="020F0502020204030204" pitchFamily="34" charset="0"/>
                <a:cs typeface="Calibri" panose="020F0502020204030204" pitchFamily="34" charset="0"/>
              </a:rPr>
              <a:t>evaporation residue </a:t>
            </a:r>
            <a:r>
              <a:rPr kumimoji="1" lang="en-US" altLang="ja-JP" sz="1200" b="1" dirty="0"/>
              <a:t>was measured.</a:t>
            </a:r>
            <a:endParaRPr lang="en" altLang="ja-JP" b="0" i="0" u="none" strike="noStrike" dirty="0">
              <a:solidFill>
                <a:srgbClr val="000000"/>
              </a:solidFill>
              <a:effectLst/>
              <a:latin typeface="-apple-system"/>
            </a:endParaRPr>
          </a:p>
          <a:p>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6</a:t>
            </a:fld>
            <a:endParaRPr kumimoji="1" lang="ja-JP" altLang="en-US"/>
          </a:p>
        </p:txBody>
      </p:sp>
    </p:spTree>
    <p:extLst>
      <p:ext uri="{BB962C8B-B14F-4D97-AF65-F5344CB8AC3E}">
        <p14:creationId xmlns:p14="http://schemas.microsoft.com/office/powerpoint/2010/main" val="176439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u="none" strike="noStrike">
                <a:solidFill>
                  <a:srgbClr val="000000"/>
                </a:solidFill>
                <a:effectLst/>
                <a:latin typeface="-apple-system"/>
              </a:rPr>
              <a:t>（時間がないと思うので、このページはチラ見せして</a:t>
            </a:r>
            <a:r>
              <a:rPr lang="en-US" altLang="ja-JP" b="0" i="0" u="none" strike="noStrike" dirty="0">
                <a:solidFill>
                  <a:srgbClr val="000000"/>
                </a:solidFill>
                <a:effectLst/>
                <a:latin typeface="-apple-system"/>
              </a:rPr>
              <a:t>”I do not have much time, so I skip the data analysis.”</a:t>
            </a:r>
            <a:r>
              <a:rPr lang="ja-JP" altLang="en-US" b="0" i="0" u="none" strike="noStrike">
                <a:solidFill>
                  <a:srgbClr val="000000"/>
                </a:solidFill>
                <a:effectLst/>
                <a:latin typeface="-apple-system"/>
              </a:rPr>
              <a:t>と言って次にいきましょう）</a:t>
            </a:r>
            <a:endParaRPr lang="en" altLang="ja-JP" b="0" i="0" u="none" strike="noStrike" dirty="0">
              <a:solidFill>
                <a:srgbClr val="000000"/>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Next, I describe the data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In the barrier distribution measurement,</a:t>
            </a:r>
            <a:r>
              <a:rPr kumimoji="1" lang="en" altLang="ja-JP" sz="1200" b="1" dirty="0"/>
              <a:t> recoil particles were identified based on the correlation between kinetic energy and time of fright.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dirty="0"/>
              <a:t>By measuring the number of Tb, the quasi-elastic scattering cross section is derived.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dirty="0"/>
              <a:t>Then, by differentiating it by energy, the barrier distribution is derived..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In the excitation function measurement, we first identified the evaporation residue from the alpha decay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And </a:t>
            </a:r>
            <a:r>
              <a:rPr lang="en" altLang="ja-JP" sz="1200" b="1" i="0" u="none" strike="noStrike" dirty="0">
                <a:solidFill>
                  <a:srgbClr val="1D1C1D"/>
                </a:solidFill>
                <a:effectLst/>
                <a:latin typeface="-apple-system"/>
              </a:rPr>
              <a:t>b</a:t>
            </a:r>
            <a:r>
              <a:rPr lang="en" altLang="ja-JP" sz="1200" b="1" i="0" dirty="0">
                <a:solidFill>
                  <a:srgbClr val="1D1C1D"/>
                </a:solidFill>
                <a:effectLst/>
              </a:rPr>
              <a:t>y counting the events, we obtain </a:t>
            </a:r>
            <a:r>
              <a:rPr kumimoji="1" lang="en" altLang="ja-JP" sz="1200" b="1" dirty="0">
                <a:effectLst/>
                <a:latin typeface="Calibri" panose="020F0502020204030204" pitchFamily="34" charset="0"/>
                <a:cs typeface="Calibri" panose="020F0502020204030204" pitchFamily="34" charset="0"/>
              </a:rPr>
              <a:t>evaporation residue</a:t>
            </a:r>
            <a:r>
              <a:rPr lang="en" altLang="ja-JP" sz="1200" b="1" i="0" dirty="0">
                <a:solidFill>
                  <a:srgbClr val="1D1C1D"/>
                </a:solidFill>
                <a:effectLst/>
              </a:rPr>
              <a:t> cross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t>From the data with different incident energies, we obtain the excitation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b="0" i="0" u="none" strike="noStrike" dirty="0">
              <a:solidFill>
                <a:srgbClr val="000000"/>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b="0" i="0" u="none" strike="noStrike" dirty="0">
              <a:solidFill>
                <a:srgbClr val="000000"/>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ja-JP" b="0" i="0" u="none" strike="noStrike" dirty="0">
              <a:solidFill>
                <a:srgbClr val="000000"/>
              </a:solidFill>
              <a:effectLst/>
              <a:latin typeface="-apple-system"/>
            </a:endParaRPr>
          </a:p>
          <a:p>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7</a:t>
            </a:fld>
            <a:endParaRPr kumimoji="1" lang="ja-JP" altLang="en-US"/>
          </a:p>
        </p:txBody>
      </p:sp>
    </p:spTree>
    <p:extLst>
      <p:ext uri="{BB962C8B-B14F-4D97-AF65-F5344CB8AC3E}">
        <p14:creationId xmlns:p14="http://schemas.microsoft.com/office/powerpoint/2010/main" val="9696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Next, I describe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The upper figure shows a reflection probability as a function of the incident energy. The bottom figure shows the excitation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And the horizontal axis is the incident energy in both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dirty="0"/>
              <a:t>The average barrier height is derived as about 168MeV.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1" dirty="0"/>
              <a:t>From the excitation function results, the energy at which the cross section maximum is around 162 to 166 MeV.</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These results show agreement with an accuracy of a few MeV.</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b="0" i="0" u="none" strike="noStrike" dirty="0">
                <a:solidFill>
                  <a:srgbClr val="000000"/>
                </a:solidFill>
                <a:effectLst/>
                <a:latin typeface="-apple-system"/>
              </a:rPr>
              <a:t>But since these are the very preliminary data, we need to work on more detailed analysis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8</a:t>
            </a:fld>
            <a:endParaRPr kumimoji="1" lang="ja-JP" altLang="en-US"/>
          </a:p>
        </p:txBody>
      </p:sp>
    </p:spTree>
    <p:extLst>
      <p:ext uri="{BB962C8B-B14F-4D97-AF65-F5344CB8AC3E}">
        <p14:creationId xmlns:p14="http://schemas.microsoft.com/office/powerpoint/2010/main" val="363223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時間が</a:t>
            </a:r>
            <a:r>
              <a:rPr kumimoji="1" lang="en-US" altLang="ja-JP" dirty="0"/>
              <a:t>30</a:t>
            </a:r>
            <a:r>
              <a:rPr kumimoji="1" lang="ja-JP" altLang="en-US"/>
              <a:t>秒オーバー程度に収まっていれば読んで最後に</a:t>
            </a:r>
            <a:r>
              <a:rPr kumimoji="1" lang="en-US" altLang="ja-JP" dirty="0"/>
              <a:t>”Thank you for your kind attention.”</a:t>
            </a:r>
            <a:r>
              <a:rPr kumimoji="1" lang="ja-JP" altLang="en-US"/>
              <a:t>と言って締める。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既に</a:t>
            </a:r>
            <a:r>
              <a:rPr kumimoji="1" lang="en-US" altLang="ja-JP" dirty="0"/>
              <a:t>5:30</a:t>
            </a:r>
            <a:r>
              <a:rPr kumimoji="1" lang="ja-JP" altLang="en-US"/>
              <a:t>を経過していたら</a:t>
            </a:r>
            <a:r>
              <a:rPr kumimoji="1" lang="en-US" altLang="ja-JP" dirty="0"/>
              <a:t> “This is the summary. Thank you for your kind attention.”</a:t>
            </a:r>
            <a:r>
              <a:rPr kumimoji="1" lang="ja-JP" altLang="en-US"/>
              <a:t>と言って締める。</a:t>
            </a:r>
            <a:endParaRPr kumimoji="1" lang="en-US" altLang="ja-JP" dirty="0"/>
          </a:p>
        </p:txBody>
      </p:sp>
      <p:sp>
        <p:nvSpPr>
          <p:cNvPr id="4" name="スライド番号プレースホルダー 3"/>
          <p:cNvSpPr>
            <a:spLocks noGrp="1"/>
          </p:cNvSpPr>
          <p:nvPr>
            <p:ph type="sldNum" sz="quarter" idx="5"/>
          </p:nvPr>
        </p:nvSpPr>
        <p:spPr/>
        <p:txBody>
          <a:bodyPr/>
          <a:lstStyle/>
          <a:p>
            <a:fld id="{4EEF0CE7-6050-514A-97D1-7B6221101A4A}" type="slidenum">
              <a:rPr kumimoji="1" lang="ja-JP" altLang="en-US" smtClean="0"/>
              <a:t>9</a:t>
            </a:fld>
            <a:endParaRPr kumimoji="1" lang="ja-JP" altLang="en-US"/>
          </a:p>
        </p:txBody>
      </p:sp>
    </p:spTree>
    <p:extLst>
      <p:ext uri="{BB962C8B-B14F-4D97-AF65-F5344CB8AC3E}">
        <p14:creationId xmlns:p14="http://schemas.microsoft.com/office/powerpoint/2010/main" val="194203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C83FA-83E9-FA80-6F7D-0E137CA5AE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619B2AA-A45C-43D5-0E27-ECE63E29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5C5F3D6-BD71-3940-4799-58282DBFEBB9}"/>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AB545F8F-E050-95D6-36A5-F60B7794BC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4EAC13-F035-EF8D-DC5D-DA4A1EDC8DD2}"/>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262726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56524-8783-2AE1-353D-89894CBED96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E95831-7F69-B719-C99A-BBAE9CD2143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8B8FDE-FCCD-A1D6-6113-38D39D876651}"/>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C88457E4-BA54-C76A-C0C0-D7A79EE3CB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7F8F39-F1BA-D334-CC34-EE3ED70E9DC6}"/>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124806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B47B612-919C-37A4-D2E8-FAC8394A09B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B3CC7F-F2FA-97F1-4DD2-FEE85EA234C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5E3D31-6CC4-C1A1-074A-F67F82E7A201}"/>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8C5BC42F-43B8-A188-C6FA-F926CB6038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0A1F13-0C3A-6847-50A5-B12D2DF763F9}"/>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420254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C4434-2BFC-8686-2858-0C3801351B7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F2D20C-D056-14DE-6CBA-49B47D71786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13CE4B-5D08-D98B-1429-7037232ECC95}"/>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E287715F-5CC3-7E2B-8A70-2699577AB2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8AB3B0-4AD7-2CF2-869E-B4E8756EA485}"/>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326485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5543D-3173-42F5-A688-C030A8C2056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52344B-E05F-F215-F54E-EC9601C5D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1B39BE-4C84-FCEC-6A00-A86A37795AC8}"/>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03045F4D-378B-AF7E-9077-6C28F7CA89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C20DE-8B7F-83D0-1AA7-4C6629140B42}"/>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17667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8E88F-3490-6B1E-CCD0-DA5854BB5B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F4709-E4BF-D32D-C5E9-FDF9613288A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47FD78-2F82-0B7F-72D4-183011982A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855EB47-0E8C-6EBC-1A0A-71270E2D4E5D}"/>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6" name="フッター プレースホルダー 5">
            <a:extLst>
              <a:ext uri="{FF2B5EF4-FFF2-40B4-BE49-F238E27FC236}">
                <a16:creationId xmlns:a16="http://schemas.microsoft.com/office/drawing/2014/main" id="{A8E41941-2A7E-B9A0-3C93-81E03A1EFF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663978-210D-4AA0-643D-3E5743C0D6EA}"/>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128977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64D88-A5CF-0C2D-0D9E-C8331291C5E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66B0B4-06F9-ACB2-F8A4-C20AA3F03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D1A9B03-D460-4A54-105E-132C981CCAD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39BD7E-870C-A7AF-9E11-52B6B4588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6F520E-A5F9-76B5-3CB0-449284B575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2A116C-0EEF-C57B-763E-EBFE68075BE2}"/>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8" name="フッター プレースホルダー 7">
            <a:extLst>
              <a:ext uri="{FF2B5EF4-FFF2-40B4-BE49-F238E27FC236}">
                <a16:creationId xmlns:a16="http://schemas.microsoft.com/office/drawing/2014/main" id="{B7A8B852-C25D-2A91-0485-9559D31C986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B9586F-E585-2516-FBFD-BC8BD67B67DF}"/>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402295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E2B1E-1D3A-BA10-A358-4967AE0EF9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9B53FDC-32C7-67D8-4925-FFBE04D79F25}"/>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4" name="フッター プレースホルダー 3">
            <a:extLst>
              <a:ext uri="{FF2B5EF4-FFF2-40B4-BE49-F238E27FC236}">
                <a16:creationId xmlns:a16="http://schemas.microsoft.com/office/drawing/2014/main" id="{7CDA0BB5-D9BF-90FB-280E-F33608A5E8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C4859A-FF3D-568E-44A3-949C7AA06F03}"/>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41689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D8CB40-9E0C-E514-A3A3-97EFF12600FE}"/>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3" name="フッター プレースホルダー 2">
            <a:extLst>
              <a:ext uri="{FF2B5EF4-FFF2-40B4-BE49-F238E27FC236}">
                <a16:creationId xmlns:a16="http://schemas.microsoft.com/office/drawing/2014/main" id="{3C9CF126-D827-AC10-334A-ACE9896F872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75CAAB-BC9A-2419-2990-3E4720320387}"/>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260256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17B8C-7B72-4610-41F1-239F29A8B8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AE22EE-747F-83B0-443C-88F4398AD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4DB2B9F-B4B2-FDF7-A450-26B05B7DE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5D7D45-2237-E1CD-3593-DCC738456B1C}"/>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6" name="フッター プレースホルダー 5">
            <a:extLst>
              <a:ext uri="{FF2B5EF4-FFF2-40B4-BE49-F238E27FC236}">
                <a16:creationId xmlns:a16="http://schemas.microsoft.com/office/drawing/2014/main" id="{F44042D3-616B-F4F2-B809-8A5731F3D7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220DF8-194F-A1C5-273E-55E4F23183D8}"/>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185084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60609-1181-33C4-3F06-AE0C3C2F2E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1E2990D-4369-3639-2F71-B0CF06E86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BF06F2-DAA2-B806-DEBB-C787CD835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B64B1E7-0126-5D07-0D4D-B76C02B061FE}"/>
              </a:ext>
            </a:extLst>
          </p:cNvPr>
          <p:cNvSpPr>
            <a:spLocks noGrp="1"/>
          </p:cNvSpPr>
          <p:nvPr>
            <p:ph type="dt" sz="half" idx="10"/>
          </p:nvPr>
        </p:nvSpPr>
        <p:spPr/>
        <p:txBody>
          <a:bodyPr/>
          <a:lstStyle/>
          <a:p>
            <a:fld id="{3607E12C-64A7-B346-8E5D-7718661E844C}" type="datetimeFigureOut">
              <a:rPr kumimoji="1" lang="ja-JP" altLang="en-US" smtClean="0"/>
              <a:t>2023/8/7</a:t>
            </a:fld>
            <a:endParaRPr kumimoji="1" lang="ja-JP" altLang="en-US"/>
          </a:p>
        </p:txBody>
      </p:sp>
      <p:sp>
        <p:nvSpPr>
          <p:cNvPr id="6" name="フッター プレースホルダー 5">
            <a:extLst>
              <a:ext uri="{FF2B5EF4-FFF2-40B4-BE49-F238E27FC236}">
                <a16:creationId xmlns:a16="http://schemas.microsoft.com/office/drawing/2014/main" id="{35AC9EB9-1713-A27C-6A93-BE19333D71B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B15DC8AC-8B15-D30F-D6FE-2CBA98A1DF06}"/>
              </a:ext>
            </a:extLst>
          </p:cNvPr>
          <p:cNvSpPr>
            <a:spLocks noGrp="1"/>
          </p:cNvSpPr>
          <p:nvPr>
            <p:ph type="sldNum" sz="quarter" idx="12"/>
          </p:nvPr>
        </p:nvSpPr>
        <p:spPr/>
        <p:txBody>
          <a:body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402056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D637309-DFEB-5D59-2995-71CF9FE33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0FFAF3-8D6D-82E4-BCFD-8FA171F1D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816890-CE22-954A-AEC2-D5AD964EA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7E12C-64A7-B346-8E5D-7718661E844C}" type="datetimeFigureOut">
              <a:rPr kumimoji="1" lang="ja-JP" altLang="en-US" smtClean="0"/>
              <a:t>2023/8/7</a:t>
            </a:fld>
            <a:endParaRPr kumimoji="1" lang="ja-JP" altLang="en-US"/>
          </a:p>
        </p:txBody>
      </p:sp>
      <p:sp>
        <p:nvSpPr>
          <p:cNvPr id="5" name="フッター プレースホルダー 4">
            <a:extLst>
              <a:ext uri="{FF2B5EF4-FFF2-40B4-BE49-F238E27FC236}">
                <a16:creationId xmlns:a16="http://schemas.microsoft.com/office/drawing/2014/main" id="{BE921889-014C-631C-DAB2-7D0FF5CCF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AF6B444-BADC-EA07-1BAB-0BBEA32A0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E8DD-722E-1049-B05D-B0FAA52D868D}" type="slidenum">
              <a:rPr kumimoji="1" lang="ja-JP" altLang="en-US" smtClean="0"/>
              <a:t>‹#›</a:t>
            </a:fld>
            <a:endParaRPr kumimoji="1" lang="ja-JP" altLang="en-US"/>
          </a:p>
        </p:txBody>
      </p:sp>
    </p:spTree>
    <p:extLst>
      <p:ext uri="{BB962C8B-B14F-4D97-AF65-F5344CB8AC3E}">
        <p14:creationId xmlns:p14="http://schemas.microsoft.com/office/powerpoint/2010/main" val="50031914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34621D7-8024-6CF8-36EE-D4B9472061A6}"/>
              </a:ext>
            </a:extLst>
          </p:cNvPr>
          <p:cNvSpPr txBox="1"/>
          <p:nvPr/>
        </p:nvSpPr>
        <p:spPr>
          <a:xfrm>
            <a:off x="366476" y="761199"/>
            <a:ext cx="11459039" cy="3727821"/>
          </a:xfrm>
          <a:prstGeom prst="rect">
            <a:avLst/>
          </a:prstGeom>
          <a:noFill/>
        </p:spPr>
        <p:txBody>
          <a:bodyPr wrap="square" lIns="91440" tIns="45720" rIns="91440" bIns="45720" rtlCol="0" anchor="t">
            <a:spAutoFit/>
          </a:bodyPr>
          <a:lstStyle/>
          <a:p>
            <a:pPr algn="ctr"/>
            <a:r>
              <a:rPr lang="en" altLang="ja-JP" sz="4400" b="1" i="0" u="none" strike="noStrike" dirty="0">
                <a:solidFill>
                  <a:srgbClr val="000000"/>
                </a:solidFill>
                <a:effectLst/>
                <a:latin typeface="-webkit-standard"/>
              </a:rPr>
              <a:t>Barrier distribution and excitation function measurements of the </a:t>
            </a:r>
            <a:r>
              <a:rPr lang="en" altLang="ja-JP" sz="4400" b="1" i="0" u="none" strike="noStrike" baseline="30000" dirty="0">
                <a:solidFill>
                  <a:srgbClr val="000000"/>
                </a:solidFill>
                <a:effectLst/>
              </a:rPr>
              <a:t>51</a:t>
            </a:r>
            <a:r>
              <a:rPr lang="en" altLang="ja-JP" sz="4400" b="1" i="0" u="none" strike="noStrike" dirty="0">
                <a:solidFill>
                  <a:srgbClr val="000000"/>
                </a:solidFill>
                <a:effectLst/>
                <a:latin typeface="-webkit-standard"/>
              </a:rPr>
              <a:t>V + </a:t>
            </a:r>
            <a:r>
              <a:rPr lang="en" altLang="ja-JP" sz="4400" b="1" i="0" u="none" strike="noStrike" baseline="30000" dirty="0">
                <a:solidFill>
                  <a:srgbClr val="000000"/>
                </a:solidFill>
                <a:effectLst/>
              </a:rPr>
              <a:t>159</a:t>
            </a:r>
            <a:r>
              <a:rPr lang="en" altLang="ja-JP" sz="4400" b="1" i="0" u="none" strike="noStrike" dirty="0">
                <a:solidFill>
                  <a:srgbClr val="000000"/>
                </a:solidFill>
                <a:effectLst/>
                <a:latin typeface="-webkit-standard"/>
              </a:rPr>
              <a:t>Tb fusion reaction for estimating the optimal reaction energy for the synthesis of element 119</a:t>
            </a:r>
            <a:endParaRPr lang="ja-JP" altLang="en-US" sz="4800" b="1"/>
          </a:p>
        </p:txBody>
      </p:sp>
      <p:cxnSp>
        <p:nvCxnSpPr>
          <p:cNvPr id="6" name="直線コネクタ 5">
            <a:extLst>
              <a:ext uri="{FF2B5EF4-FFF2-40B4-BE49-F238E27FC236}">
                <a16:creationId xmlns:a16="http://schemas.microsoft.com/office/drawing/2014/main" id="{9011F9A9-5CE7-D12B-E2C7-2FBD06BBC655}"/>
              </a:ext>
            </a:extLst>
          </p:cNvPr>
          <p:cNvCxnSpPr>
            <a:cxnSpLocks/>
          </p:cNvCxnSpPr>
          <p:nvPr/>
        </p:nvCxnSpPr>
        <p:spPr>
          <a:xfrm flipV="1">
            <a:off x="725345" y="3855712"/>
            <a:ext cx="10741306"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字幕 2">
            <a:extLst>
              <a:ext uri="{FF2B5EF4-FFF2-40B4-BE49-F238E27FC236}">
                <a16:creationId xmlns:a16="http://schemas.microsoft.com/office/drawing/2014/main" id="{374F49EE-7901-9322-51AE-43B03037F44B}"/>
              </a:ext>
            </a:extLst>
          </p:cNvPr>
          <p:cNvSpPr txBox="1">
            <a:spLocks/>
          </p:cNvSpPr>
          <p:nvPr/>
        </p:nvSpPr>
        <p:spPr>
          <a:xfrm>
            <a:off x="725345" y="4355111"/>
            <a:ext cx="10923316" cy="201918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 altLang="ja-JP" sz="4000" u="sng" baseline="30000" dirty="0">
                <a:solidFill>
                  <a:srgbClr val="000000"/>
                </a:solidFill>
                <a:latin typeface="-webkit-standard"/>
              </a:rPr>
              <a:t>1</a:t>
            </a:r>
            <a:r>
              <a:rPr lang="en" altLang="ja-JP" sz="4000" u="sng" dirty="0">
                <a:solidFill>
                  <a:srgbClr val="000000"/>
                </a:solidFill>
                <a:latin typeface="-webkit-standard"/>
              </a:rPr>
              <a:t>Y. </a:t>
            </a:r>
            <a:r>
              <a:rPr lang="en" altLang="ja-JP" sz="4000" u="sng" dirty="0" err="1">
                <a:solidFill>
                  <a:srgbClr val="000000"/>
                </a:solidFill>
                <a:latin typeface="-webkit-standard"/>
              </a:rPr>
              <a:t>Michimoto</a:t>
            </a:r>
            <a:r>
              <a:rPr lang="en" altLang="ja-JP" sz="4000" u="sng" dirty="0">
                <a:solidFill>
                  <a:srgbClr val="000000"/>
                </a:solidFill>
                <a:latin typeface="-webkit-standard"/>
              </a:rPr>
              <a:t> </a:t>
            </a:r>
            <a:r>
              <a:rPr lang="en" altLang="ja-JP" sz="4000" dirty="0">
                <a:solidFill>
                  <a:srgbClr val="000000"/>
                </a:solidFill>
                <a:latin typeface="-webkit-standard"/>
              </a:rPr>
              <a:t>and </a:t>
            </a:r>
            <a:r>
              <a:rPr lang="en" altLang="ja-JP" sz="4000" baseline="30000" dirty="0">
                <a:solidFill>
                  <a:srgbClr val="000000"/>
                </a:solidFill>
                <a:latin typeface="-webkit-standard"/>
              </a:rPr>
              <a:t>1</a:t>
            </a:r>
            <a:r>
              <a:rPr lang="en" altLang="ja-JP" sz="4000" dirty="0">
                <a:solidFill>
                  <a:srgbClr val="000000"/>
                </a:solidFill>
                <a:latin typeface="-webkit-standard"/>
              </a:rPr>
              <a:t>S. </a:t>
            </a:r>
            <a:r>
              <a:rPr lang="en" altLang="ja-JP" sz="4000" dirty="0" err="1">
                <a:solidFill>
                  <a:srgbClr val="000000"/>
                </a:solidFill>
                <a:latin typeface="-webkit-standard"/>
              </a:rPr>
              <a:t>Sakaguchi</a:t>
            </a:r>
            <a:r>
              <a:rPr lang="en" altLang="ja-JP" sz="4000" dirty="0">
                <a:solidFill>
                  <a:srgbClr val="000000"/>
                </a:solidFill>
                <a:latin typeface="-webkit-standard"/>
              </a:rPr>
              <a:t> for </a:t>
            </a:r>
            <a:r>
              <a:rPr lang="en" altLang="ja-JP" sz="4000" baseline="30000" dirty="0">
                <a:solidFill>
                  <a:srgbClr val="000000"/>
                </a:solidFill>
                <a:latin typeface="-webkit-standard"/>
              </a:rPr>
              <a:t>2</a:t>
            </a:r>
            <a:r>
              <a:rPr lang="en" altLang="ja-JP" sz="4000" dirty="0">
                <a:solidFill>
                  <a:srgbClr val="000000"/>
                </a:solidFill>
                <a:latin typeface="-webkit-standard"/>
              </a:rPr>
              <a:t>nSHE Collaboration</a:t>
            </a:r>
          </a:p>
          <a:p>
            <a:pPr marL="0" indent="0" algn="ctr">
              <a:buNone/>
            </a:pPr>
            <a:endParaRPr lang="en" altLang="ja-JP" sz="2400" baseline="30000" dirty="0">
              <a:solidFill>
                <a:srgbClr val="000000"/>
              </a:solidFill>
              <a:latin typeface="Arial" panose="020B0604020202020204" pitchFamily="34" charset="0"/>
              <a:cs typeface="Arial" panose="020B0604020202020204" pitchFamily="34" charset="0"/>
            </a:endParaRPr>
          </a:p>
          <a:p>
            <a:pPr marL="0" indent="0" algn="ctr">
              <a:buNone/>
            </a:pPr>
            <a:r>
              <a:rPr lang="en" altLang="ja-JP" sz="2400" baseline="30000" dirty="0">
                <a:solidFill>
                  <a:srgbClr val="000000"/>
                </a:solidFill>
                <a:latin typeface="Arial" panose="020B0604020202020204" pitchFamily="34" charset="0"/>
                <a:cs typeface="Arial" panose="020B0604020202020204" pitchFamily="34" charset="0"/>
              </a:rPr>
              <a:t>1</a:t>
            </a:r>
            <a:r>
              <a:rPr lang="en" altLang="ja-JP" sz="2400" dirty="0">
                <a:solidFill>
                  <a:srgbClr val="000000"/>
                </a:solidFill>
                <a:latin typeface="Arial" panose="020B0604020202020204" pitchFamily="34" charset="0"/>
                <a:cs typeface="Arial" panose="020B0604020202020204" pitchFamily="34" charset="0"/>
              </a:rPr>
              <a:t>Kyushu University, </a:t>
            </a:r>
          </a:p>
          <a:p>
            <a:pPr marL="0" indent="0" algn="ctr">
              <a:buNone/>
            </a:pPr>
            <a:r>
              <a:rPr lang="en" altLang="ja-JP" sz="2400" baseline="30000" dirty="0">
                <a:solidFill>
                  <a:srgbClr val="000000"/>
                </a:solidFill>
                <a:latin typeface="Arial" panose="020B0604020202020204" pitchFamily="34" charset="0"/>
                <a:cs typeface="Arial" panose="020B0604020202020204" pitchFamily="34" charset="0"/>
              </a:rPr>
              <a:t>2</a:t>
            </a:r>
            <a:r>
              <a:rPr lang="en" altLang="ja-JP" sz="2400" dirty="0">
                <a:latin typeface="Arial" panose="020B0604020202020204" pitchFamily="34" charset="0"/>
                <a:cs typeface="Arial" panose="020B0604020202020204" pitchFamily="34" charset="0"/>
              </a:rPr>
              <a:t>ANU, IMP, IPHC, JAEA, Kyushu Univ., Niigata Univ., ORNL, Osaka Univ., RIKEN </a:t>
            </a:r>
            <a:r>
              <a:rPr lang="en" altLang="ja-JP" sz="2400" dirty="0" err="1">
                <a:latin typeface="Arial" panose="020B0604020202020204" pitchFamily="34" charset="0"/>
                <a:cs typeface="Arial" panose="020B0604020202020204" pitchFamily="34" charset="0"/>
              </a:rPr>
              <a:t>Nishina</a:t>
            </a:r>
            <a:r>
              <a:rPr lang="en" altLang="ja-JP" sz="2400" dirty="0">
                <a:latin typeface="Arial" panose="020B0604020202020204" pitchFamily="34" charset="0"/>
                <a:cs typeface="Arial" panose="020B0604020202020204" pitchFamily="34" charset="0"/>
              </a:rPr>
              <a:t> Center, Saitama Univ., Tohoku Univ., UTK, and Yamagata Univ</a:t>
            </a:r>
            <a:endParaRPr lang="ja-JP" altLang="en-US" sz="4400">
              <a:no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95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9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Introduction</a:t>
            </a:r>
          </a:p>
        </p:txBody>
      </p:sp>
      <p:pic>
        <p:nvPicPr>
          <p:cNvPr id="16" name="Picture 34" descr="A picture containing table&#10;&#10;Description automatically generated">
            <a:extLst>
              <a:ext uri="{FF2B5EF4-FFF2-40B4-BE49-F238E27FC236}">
                <a16:creationId xmlns:a16="http://schemas.microsoft.com/office/drawing/2014/main" id="{993FF19B-21C4-0345-6753-2B98804986B1}"/>
              </a:ext>
            </a:extLst>
          </p:cNvPr>
          <p:cNvPicPr>
            <a:picLocks noChangeAspect="1"/>
          </p:cNvPicPr>
          <p:nvPr/>
        </p:nvPicPr>
        <p:blipFill>
          <a:blip r:embed="rId3"/>
          <a:stretch>
            <a:fillRect/>
          </a:stretch>
        </p:blipFill>
        <p:spPr>
          <a:xfrm>
            <a:off x="1143879" y="985650"/>
            <a:ext cx="8546383" cy="5297775"/>
          </a:xfrm>
          <a:prstGeom prst="rect">
            <a:avLst/>
          </a:prstGeom>
          <a:ln w="28575">
            <a:noFill/>
          </a:ln>
        </p:spPr>
      </p:pic>
      <p:sp>
        <p:nvSpPr>
          <p:cNvPr id="17" name="テキスト ボックス 16">
            <a:extLst>
              <a:ext uri="{FF2B5EF4-FFF2-40B4-BE49-F238E27FC236}">
                <a16:creationId xmlns:a16="http://schemas.microsoft.com/office/drawing/2014/main" id="{9CDB5CA9-D087-2A68-7A4A-F6833CE5DF08}"/>
              </a:ext>
            </a:extLst>
          </p:cNvPr>
          <p:cNvSpPr txBox="1"/>
          <p:nvPr/>
        </p:nvSpPr>
        <p:spPr>
          <a:xfrm>
            <a:off x="6436421" y="6360448"/>
            <a:ext cx="3327436" cy="253916"/>
          </a:xfrm>
          <a:prstGeom prst="rect">
            <a:avLst/>
          </a:prstGeom>
          <a:noFill/>
        </p:spPr>
        <p:txBody>
          <a:bodyPr wrap="square">
            <a:spAutoFit/>
          </a:bodyPr>
          <a:lstStyle/>
          <a:p>
            <a:r>
              <a:rPr lang="en-US" altLang="ja-JP" sz="1050" dirty="0"/>
              <a:t>https://</a:t>
            </a:r>
            <a:r>
              <a:rPr lang="en-US" altLang="ja-JP" sz="1050" dirty="0" err="1"/>
              <a:t>www.nishina.riken.jp</a:t>
            </a:r>
            <a:r>
              <a:rPr lang="en-US" altLang="ja-JP" sz="1050" dirty="0"/>
              <a:t>/113/</a:t>
            </a:r>
            <a:r>
              <a:rPr lang="en-US" altLang="ja-JP" sz="1050" dirty="0" err="1"/>
              <a:t>history.html</a:t>
            </a:r>
            <a:endParaRPr lang="ja-JP" altLang="en-US" sz="1050"/>
          </a:p>
        </p:txBody>
      </p:sp>
      <p:sp>
        <p:nvSpPr>
          <p:cNvPr id="18" name="Rectangle 35">
            <a:extLst>
              <a:ext uri="{FF2B5EF4-FFF2-40B4-BE49-F238E27FC236}">
                <a16:creationId xmlns:a16="http://schemas.microsoft.com/office/drawing/2014/main" id="{5AC174C2-8594-DC0B-4D1A-087FCD07D78B}"/>
              </a:ext>
            </a:extLst>
          </p:cNvPr>
          <p:cNvSpPr/>
          <p:nvPr/>
        </p:nvSpPr>
        <p:spPr>
          <a:xfrm>
            <a:off x="2963965" y="4559899"/>
            <a:ext cx="6655045" cy="49285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ボックス 18">
            <a:extLst>
              <a:ext uri="{FF2B5EF4-FFF2-40B4-BE49-F238E27FC236}">
                <a16:creationId xmlns:a16="http://schemas.microsoft.com/office/drawing/2014/main" id="{31400742-C119-3CFC-794F-B5F368641312}"/>
              </a:ext>
            </a:extLst>
          </p:cNvPr>
          <p:cNvSpPr txBox="1"/>
          <p:nvPr/>
        </p:nvSpPr>
        <p:spPr>
          <a:xfrm>
            <a:off x="9690262" y="4621659"/>
            <a:ext cx="2300248" cy="369332"/>
          </a:xfrm>
          <a:prstGeom prst="rect">
            <a:avLst/>
          </a:prstGeom>
          <a:solidFill>
            <a:schemeClr val="bg1"/>
          </a:solidFill>
        </p:spPr>
        <p:txBody>
          <a:bodyPr wrap="square" rtlCol="0">
            <a:spAutoFit/>
          </a:bodyPr>
          <a:lstStyle/>
          <a:p>
            <a:pPr algn="l"/>
            <a:r>
              <a:rPr kumimoji="1" lang="en-US" altLang="ja-JP" b="1" dirty="0">
                <a:solidFill>
                  <a:srgbClr val="0070C0"/>
                </a:solidFill>
                <a:effectLst/>
                <a:latin typeface="Calibri" panose="020F0502020204030204" pitchFamily="34" charset="0"/>
                <a:cs typeface="Calibri" panose="020F0502020204030204" pitchFamily="34" charset="0"/>
              </a:rPr>
              <a:t>Super heavy elements  </a:t>
            </a:r>
            <a:endParaRPr kumimoji="1" lang="ja-JP" altLang="en-US" b="1">
              <a:solidFill>
                <a:srgbClr val="0070C0"/>
              </a:solidFill>
              <a:effectLst/>
              <a:latin typeface="Calibri" panose="020F0502020204030204" pitchFamily="34" charset="0"/>
              <a:cs typeface="Calibri" panose="020F0502020204030204" pitchFamily="34" charset="0"/>
            </a:endParaRPr>
          </a:p>
        </p:txBody>
      </p:sp>
      <p:sp>
        <p:nvSpPr>
          <p:cNvPr id="20" name="Rectangle 35">
            <a:extLst>
              <a:ext uri="{FF2B5EF4-FFF2-40B4-BE49-F238E27FC236}">
                <a16:creationId xmlns:a16="http://schemas.microsoft.com/office/drawing/2014/main" id="{F7926F30-7585-93D0-A3DE-AA624435B51B}"/>
              </a:ext>
            </a:extLst>
          </p:cNvPr>
          <p:cNvSpPr/>
          <p:nvPr/>
        </p:nvSpPr>
        <p:spPr>
          <a:xfrm>
            <a:off x="3396343" y="2889700"/>
            <a:ext cx="439383" cy="5431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5">
            <a:extLst>
              <a:ext uri="{FF2B5EF4-FFF2-40B4-BE49-F238E27FC236}">
                <a16:creationId xmlns:a16="http://schemas.microsoft.com/office/drawing/2014/main" id="{D60CC241-D7B9-E8E2-968A-41CDB98AC9B0}"/>
              </a:ext>
            </a:extLst>
          </p:cNvPr>
          <p:cNvSpPr/>
          <p:nvPr/>
        </p:nvSpPr>
        <p:spPr>
          <a:xfrm>
            <a:off x="1603224" y="5157712"/>
            <a:ext cx="450607" cy="556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119</a:t>
            </a:r>
          </a:p>
        </p:txBody>
      </p:sp>
      <p:sp>
        <p:nvSpPr>
          <p:cNvPr id="25" name="Rectangle 35">
            <a:extLst>
              <a:ext uri="{FF2B5EF4-FFF2-40B4-BE49-F238E27FC236}">
                <a16:creationId xmlns:a16="http://schemas.microsoft.com/office/drawing/2014/main" id="{6ED3756C-74D9-4DD4-B393-77D94CDC1F19}"/>
              </a:ext>
            </a:extLst>
          </p:cNvPr>
          <p:cNvSpPr/>
          <p:nvPr/>
        </p:nvSpPr>
        <p:spPr>
          <a:xfrm>
            <a:off x="6092978" y="5714631"/>
            <a:ext cx="400479" cy="556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a:extLst>
              <a:ext uri="{FF2B5EF4-FFF2-40B4-BE49-F238E27FC236}">
                <a16:creationId xmlns:a16="http://schemas.microsoft.com/office/drawing/2014/main" id="{E87300F8-4A56-94BD-8A0A-FC6D316B1E8B}"/>
              </a:ext>
            </a:extLst>
          </p:cNvPr>
          <p:cNvSpPr txBox="1"/>
          <p:nvPr/>
        </p:nvSpPr>
        <p:spPr>
          <a:xfrm>
            <a:off x="332507" y="5260530"/>
            <a:ext cx="6103916" cy="307777"/>
          </a:xfrm>
          <a:prstGeom prst="rect">
            <a:avLst/>
          </a:prstGeom>
          <a:noFill/>
        </p:spPr>
        <p:txBody>
          <a:bodyPr wrap="square">
            <a:spAutoFit/>
          </a:bodyPr>
          <a:lstStyle/>
          <a:p>
            <a:r>
              <a:rPr kumimoji="1" lang="en" altLang="ja-JP" sz="1400" dirty="0">
                <a:latin typeface="Arial" panose="020B0604020202020204" pitchFamily="34" charset="0"/>
                <a:cs typeface="Arial" panose="020B0604020202020204" pitchFamily="34" charset="0"/>
              </a:rPr>
              <a:t>The 8</a:t>
            </a:r>
            <a:r>
              <a:rPr kumimoji="1" lang="en" altLang="ja-JP" sz="1400" baseline="30000" dirty="0">
                <a:latin typeface="Arial" panose="020B0604020202020204" pitchFamily="34" charset="0"/>
                <a:cs typeface="Arial" panose="020B0604020202020204" pitchFamily="34" charset="0"/>
              </a:rPr>
              <a:t>th</a:t>
            </a:r>
            <a:r>
              <a:rPr kumimoji="1" lang="en" altLang="ja-JP" sz="1400" dirty="0">
                <a:latin typeface="Arial" panose="020B0604020202020204" pitchFamily="34" charset="0"/>
                <a:cs typeface="Arial" panose="020B0604020202020204" pitchFamily="34" charset="0"/>
              </a:rPr>
              <a:t> period </a:t>
            </a:r>
            <a:endParaRPr lang="ja-JP" altLang="en-US" sz="1400">
              <a:latin typeface="Arial" panose="020B0604020202020204" pitchFamily="34" charset="0"/>
              <a:cs typeface="Arial" panose="020B0604020202020204" pitchFamily="34" charset="0"/>
            </a:endParaRPr>
          </a:p>
        </p:txBody>
      </p:sp>
      <p:cxnSp>
        <p:nvCxnSpPr>
          <p:cNvPr id="6" name="直線矢印コネクタ 5">
            <a:extLst>
              <a:ext uri="{FF2B5EF4-FFF2-40B4-BE49-F238E27FC236}">
                <a16:creationId xmlns:a16="http://schemas.microsoft.com/office/drawing/2014/main" id="{679BC3D0-0094-181C-E6EF-6F966C0AB4F3}"/>
              </a:ext>
            </a:extLst>
          </p:cNvPr>
          <p:cNvCxnSpPr>
            <a:cxnSpLocks/>
            <a:stCxn id="20" idx="2"/>
          </p:cNvCxnSpPr>
          <p:nvPr/>
        </p:nvCxnSpPr>
        <p:spPr>
          <a:xfrm flipH="1">
            <a:off x="2053831" y="3432822"/>
            <a:ext cx="1562204" cy="197286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F62290E8-32B7-9F52-ABE6-3C070B791E68}"/>
              </a:ext>
            </a:extLst>
          </p:cNvPr>
          <p:cNvCxnSpPr>
            <a:cxnSpLocks/>
          </p:cNvCxnSpPr>
          <p:nvPr/>
        </p:nvCxnSpPr>
        <p:spPr>
          <a:xfrm flipH="1" flipV="1">
            <a:off x="2053831" y="5414418"/>
            <a:ext cx="4039147" cy="57867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61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82FAAB0-3524-A62C-06DD-6DA59F1B6FBE}"/>
              </a:ext>
            </a:extLst>
          </p:cNvPr>
          <p:cNvSpPr/>
          <p:nvPr/>
        </p:nvSpPr>
        <p:spPr>
          <a:xfrm>
            <a:off x="0" y="0"/>
            <a:ext cx="121920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Introduction</a:t>
            </a:r>
          </a:p>
        </p:txBody>
      </p:sp>
      <p:pic>
        <p:nvPicPr>
          <p:cNvPr id="3" name="図 2" descr="グラフ&#10;&#10;自動的に生成された説明">
            <a:extLst>
              <a:ext uri="{FF2B5EF4-FFF2-40B4-BE49-F238E27FC236}">
                <a16:creationId xmlns:a16="http://schemas.microsoft.com/office/drawing/2014/main" id="{2CFD9424-1FDC-E234-1B02-3BF2737FB14D}"/>
              </a:ext>
            </a:extLst>
          </p:cNvPr>
          <p:cNvPicPr>
            <a:picLocks noChangeAspect="1"/>
          </p:cNvPicPr>
          <p:nvPr/>
        </p:nvPicPr>
        <p:blipFill>
          <a:blip r:embed="rId3"/>
          <a:stretch>
            <a:fillRect/>
          </a:stretch>
        </p:blipFill>
        <p:spPr>
          <a:xfrm>
            <a:off x="1710049" y="621896"/>
            <a:ext cx="8986478" cy="3653222"/>
          </a:xfrm>
          <a:prstGeom prst="rect">
            <a:avLst/>
          </a:prstGeom>
        </p:spPr>
      </p:pic>
      <p:sp>
        <p:nvSpPr>
          <p:cNvPr id="4" name="テキスト ボックス 3">
            <a:extLst>
              <a:ext uri="{FF2B5EF4-FFF2-40B4-BE49-F238E27FC236}">
                <a16:creationId xmlns:a16="http://schemas.microsoft.com/office/drawing/2014/main" id="{5F05F0E0-AEFD-736B-7194-3FBABF5A608C}"/>
              </a:ext>
            </a:extLst>
          </p:cNvPr>
          <p:cNvSpPr txBox="1"/>
          <p:nvPr/>
        </p:nvSpPr>
        <p:spPr>
          <a:xfrm>
            <a:off x="176781" y="4309885"/>
            <a:ext cx="11923394" cy="769441"/>
          </a:xfrm>
          <a:prstGeom prst="rect">
            <a:avLst/>
          </a:prstGeom>
          <a:noFill/>
        </p:spPr>
        <p:txBody>
          <a:bodyPr wrap="square" rtlCol="0">
            <a:spAutoFit/>
          </a:bodyPr>
          <a:lstStyle/>
          <a:p>
            <a:r>
              <a:rPr kumimoji="1" lang="en" altLang="ja-JP" sz="2400" b="1" dirty="0">
                <a:effectLst/>
                <a:latin typeface="Calibri" panose="020F0502020204030204" pitchFamily="34" charset="0"/>
                <a:cs typeface="Calibri" panose="020F0502020204030204" pitchFamily="34" charset="0"/>
              </a:rPr>
              <a:t>⇨ Probability of ER (superheavy nucleus) formation becomes very small.</a:t>
            </a:r>
          </a:p>
          <a:p>
            <a:pPr algn="ctr"/>
            <a:r>
              <a:rPr lang="en" altLang="ja-JP" sz="2000" b="1" dirty="0">
                <a:solidFill>
                  <a:srgbClr val="FF0000"/>
                </a:solidFill>
                <a:latin typeface="Calibri" panose="020F0502020204030204" pitchFamily="34" charset="0"/>
                <a:cs typeface="Calibri" panose="020F0502020204030204" pitchFamily="34" charset="0"/>
              </a:rPr>
              <a:t>(</a:t>
            </a:r>
            <a:r>
              <a:rPr kumimoji="1" lang="en" altLang="ja-JP" sz="2000" b="1" dirty="0">
                <a:solidFill>
                  <a:srgbClr val="FF0000"/>
                </a:solidFill>
                <a:effectLst/>
                <a:latin typeface="Calibri" panose="020F0502020204030204" pitchFamily="34" charset="0"/>
                <a:cs typeface="Calibri" panose="020F0502020204030204" pitchFamily="34" charset="0"/>
              </a:rPr>
              <a:t>If the incident energy deviates from the optimum value by 5%, the probability of ER formation becomes 1/10.</a:t>
            </a:r>
            <a:r>
              <a:rPr lang="en" altLang="ja-JP" sz="2000" b="1" dirty="0">
                <a:solidFill>
                  <a:srgbClr val="FF0000"/>
                </a:solidFill>
                <a:latin typeface="Calibri" panose="020F0502020204030204" pitchFamily="34" charset="0"/>
                <a:cs typeface="Calibri" panose="020F0502020204030204" pitchFamily="34" charset="0"/>
              </a:rPr>
              <a:t>)</a:t>
            </a:r>
            <a:endParaRPr kumimoji="1" lang="en" altLang="ja-JP" sz="2000" b="1" dirty="0">
              <a:solidFill>
                <a:srgbClr val="FF0000"/>
              </a:solidFill>
              <a:effectLst/>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E2D82A5C-09C9-E3EB-69F0-4396098C6ECB}"/>
              </a:ext>
            </a:extLst>
          </p:cNvPr>
          <p:cNvSpPr txBox="1"/>
          <p:nvPr/>
        </p:nvSpPr>
        <p:spPr>
          <a:xfrm>
            <a:off x="176781" y="5883536"/>
            <a:ext cx="11838437" cy="830997"/>
          </a:xfrm>
          <a:prstGeom prst="rect">
            <a:avLst/>
          </a:prstGeom>
          <a:noFill/>
        </p:spPr>
        <p:txBody>
          <a:bodyPr wrap="square" rtlCol="0">
            <a:spAutoFit/>
          </a:bodyPr>
          <a:lstStyle/>
          <a:p>
            <a:pPr algn="ctr"/>
            <a:r>
              <a:rPr kumimoji="1" lang="en" altLang="ja-JP" sz="2400" b="1" i="0" u="none" strike="noStrike" kern="1200" cap="none" spc="0" normalizeH="0" baseline="0" noProof="0" dirty="0">
                <a:ln>
                  <a:noFill/>
                </a:ln>
                <a:solidFill>
                  <a:srgbClr val="FF0000"/>
                </a:solidFill>
                <a:effectLst/>
                <a:uLnTx/>
                <a:uFillTx/>
                <a:latin typeface="Calibri" panose="020F0502020204030204" pitchFamily="34" charset="0"/>
                <a:ea typeface="游ゴシック" panose="020B0400000000000000" pitchFamily="34" charset="-128"/>
                <a:cs typeface="Calibri" panose="020F0502020204030204" pitchFamily="34" charset="0"/>
              </a:rPr>
              <a:t>The incident energy of the beam is the most important parameter of the experimental condition for maximizing  the production probability</a:t>
            </a:r>
            <a:endParaRPr kumimoji="1" lang="en-US" altLang="ja-JP" sz="2400" b="1" dirty="0">
              <a:solidFill>
                <a:srgbClr val="FF0000"/>
              </a:solidFill>
              <a:effectLst/>
              <a:latin typeface="Calibri" panose="020F0502020204030204" pitchFamily="34" charset="0"/>
              <a:cs typeface="Calibri" panose="020F0502020204030204" pitchFamily="34" charset="0"/>
            </a:endParaRPr>
          </a:p>
        </p:txBody>
      </p:sp>
      <p:sp>
        <p:nvSpPr>
          <p:cNvPr id="6" name="下矢印 5">
            <a:extLst>
              <a:ext uri="{FF2B5EF4-FFF2-40B4-BE49-F238E27FC236}">
                <a16:creationId xmlns:a16="http://schemas.microsoft.com/office/drawing/2014/main" id="{BDC55245-F05F-12A7-3FA8-30DDFF61C4A9}"/>
              </a:ext>
            </a:extLst>
          </p:cNvPr>
          <p:cNvSpPr/>
          <p:nvPr/>
        </p:nvSpPr>
        <p:spPr>
          <a:xfrm>
            <a:off x="5202810" y="5218913"/>
            <a:ext cx="1786377" cy="525035"/>
          </a:xfrm>
          <a:prstGeom prst="down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638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Introduction</a:t>
            </a:r>
          </a:p>
        </p:txBody>
      </p:sp>
      <p:pic>
        <p:nvPicPr>
          <p:cNvPr id="6" name="図 5">
            <a:extLst>
              <a:ext uri="{FF2B5EF4-FFF2-40B4-BE49-F238E27FC236}">
                <a16:creationId xmlns:a16="http://schemas.microsoft.com/office/drawing/2014/main" id="{F7B94CC7-D7DA-814C-7C4C-6C6904E6A25D}"/>
              </a:ext>
            </a:extLst>
          </p:cNvPr>
          <p:cNvPicPr>
            <a:picLocks noChangeAspect="1"/>
          </p:cNvPicPr>
          <p:nvPr/>
        </p:nvPicPr>
        <p:blipFill>
          <a:blip r:embed="rId3"/>
          <a:srcRect/>
          <a:stretch/>
        </p:blipFill>
        <p:spPr>
          <a:xfrm>
            <a:off x="6970464" y="943809"/>
            <a:ext cx="4671058" cy="5445770"/>
          </a:xfrm>
          <a:prstGeom prst="rect">
            <a:avLst/>
          </a:prstGeom>
        </p:spPr>
      </p:pic>
      <p:sp>
        <p:nvSpPr>
          <p:cNvPr id="2" name="テキスト ボックス 1">
            <a:extLst>
              <a:ext uri="{FF2B5EF4-FFF2-40B4-BE49-F238E27FC236}">
                <a16:creationId xmlns:a16="http://schemas.microsoft.com/office/drawing/2014/main" id="{1FC9EF66-8BF0-9869-C973-C7C4E341CD0C}"/>
              </a:ext>
            </a:extLst>
          </p:cNvPr>
          <p:cNvSpPr txBox="1"/>
          <p:nvPr/>
        </p:nvSpPr>
        <p:spPr>
          <a:xfrm>
            <a:off x="251792" y="1250217"/>
            <a:ext cx="6440556" cy="830997"/>
          </a:xfrm>
          <a:prstGeom prst="rect">
            <a:avLst/>
          </a:prstGeom>
          <a:noFill/>
        </p:spPr>
        <p:txBody>
          <a:bodyPr wrap="square" rtlCol="0">
            <a:spAutoFit/>
          </a:bodyPr>
          <a:lstStyle/>
          <a:p>
            <a:pPr algn="ctr"/>
            <a:r>
              <a:rPr lang="en" altLang="ja-JP" sz="2400" b="1" dirty="0">
                <a:solidFill>
                  <a:srgbClr val="FF0000"/>
                </a:solidFill>
                <a:latin typeface="Calibri" panose="020F0502020204030204" pitchFamily="34" charset="0"/>
                <a:cs typeface="Calibri" panose="020F0502020204030204" pitchFamily="34" charset="0"/>
              </a:rPr>
              <a:t>Challenge: </a:t>
            </a:r>
            <a:r>
              <a:rPr lang="en" altLang="ja-JP" sz="2400" b="1" dirty="0">
                <a:latin typeface="Calibri" panose="020F0502020204030204" pitchFamily="34" charset="0"/>
                <a:cs typeface="Calibri" panose="020F0502020204030204" pitchFamily="34" charset="0"/>
              </a:rPr>
              <a:t>Difficult to theoretically estimate the optimal incident energy with sufficient accuracy.</a:t>
            </a:r>
          </a:p>
        </p:txBody>
      </p:sp>
      <p:sp>
        <p:nvSpPr>
          <p:cNvPr id="7" name="テキスト ボックス 6">
            <a:extLst>
              <a:ext uri="{FF2B5EF4-FFF2-40B4-BE49-F238E27FC236}">
                <a16:creationId xmlns:a16="http://schemas.microsoft.com/office/drawing/2014/main" id="{93F3485B-D524-F826-2EC8-ADD0EAD2A102}"/>
              </a:ext>
            </a:extLst>
          </p:cNvPr>
          <p:cNvSpPr txBox="1"/>
          <p:nvPr/>
        </p:nvSpPr>
        <p:spPr>
          <a:xfrm>
            <a:off x="377095" y="3168552"/>
            <a:ext cx="7036705" cy="1369606"/>
          </a:xfrm>
          <a:prstGeom prst="rect">
            <a:avLst/>
          </a:prstGeom>
          <a:noFill/>
        </p:spPr>
        <p:txBody>
          <a:bodyPr wrap="square" rtlCol="0">
            <a:spAutoFit/>
          </a:bodyPr>
          <a:lstStyle/>
          <a:p>
            <a:pPr algn="ctr"/>
            <a:r>
              <a:rPr kumimoji="1" lang="en" altLang="ja-JP" sz="2400" b="1" kern="1200" baseline="0" dirty="0">
                <a:solidFill>
                  <a:schemeClr val="tx1"/>
                </a:solidFill>
                <a:effectLst/>
                <a:latin typeface="Calibri" panose="020F0502020204030204" pitchFamily="34" charset="0"/>
                <a:cs typeface="Calibri" panose="020F0502020204030204" pitchFamily="34" charset="0"/>
              </a:rPr>
              <a:t>A method was developed to estimate the optimum injection energy by measuring the fusion barrier distribution.</a:t>
            </a:r>
            <a:r>
              <a:rPr kumimoji="1" lang="ja-JP" altLang="en" sz="2400" b="1" kern="1200" baseline="0">
                <a:solidFill>
                  <a:schemeClr val="tx1"/>
                </a:solidFill>
                <a:effectLst/>
                <a:latin typeface="Calibri" panose="020F0502020204030204" pitchFamily="34" charset="0"/>
                <a:cs typeface="Calibri" panose="020F0502020204030204" pitchFamily="34" charset="0"/>
              </a:rPr>
              <a:t>　</a:t>
            </a:r>
          </a:p>
          <a:p>
            <a:r>
              <a:rPr kumimoji="1" lang="en-US" altLang="ja-JP" sz="1100" dirty="0"/>
              <a:t>[1] </a:t>
            </a:r>
            <a:r>
              <a:rPr lang="en" altLang="ja-JP" sz="1100" dirty="0">
                <a:effectLst/>
                <a:latin typeface="Calibri" panose="020F0502020204030204" pitchFamily="34" charset="0"/>
                <a:cs typeface="Calibri" panose="020F0502020204030204" pitchFamily="34" charset="0"/>
              </a:rPr>
              <a:t> T. Tanaka </a:t>
            </a:r>
            <a:r>
              <a:rPr lang="en" altLang="ja-JP" sz="1100" i="1" dirty="0">
                <a:effectLst/>
                <a:latin typeface="Calibri" panose="020F0502020204030204" pitchFamily="34" charset="0"/>
                <a:cs typeface="Calibri" panose="020F0502020204030204" pitchFamily="34" charset="0"/>
              </a:rPr>
              <a:t>et al</a:t>
            </a:r>
            <a:r>
              <a:rPr lang="en" altLang="ja-JP" sz="1100" dirty="0">
                <a:effectLst/>
                <a:latin typeface="Calibri" panose="020F0502020204030204" pitchFamily="34" charset="0"/>
                <a:cs typeface="Calibri" panose="020F0502020204030204" pitchFamily="34" charset="0"/>
              </a:rPr>
              <a:t>., Phys. Rev. Lett. </a:t>
            </a:r>
            <a:r>
              <a:rPr lang="en" altLang="ja-JP" sz="1100" b="1" dirty="0">
                <a:effectLst/>
                <a:latin typeface="Calibri" panose="020F0502020204030204" pitchFamily="34" charset="0"/>
                <a:cs typeface="Calibri" panose="020F0502020204030204" pitchFamily="34" charset="0"/>
              </a:rPr>
              <a:t>124</a:t>
            </a:r>
            <a:r>
              <a:rPr lang="en" altLang="ja-JP" sz="1100" dirty="0">
                <a:effectLst/>
                <a:latin typeface="Calibri" panose="020F0502020204030204" pitchFamily="34" charset="0"/>
                <a:cs typeface="Calibri" panose="020F0502020204030204" pitchFamily="34" charset="0"/>
              </a:rPr>
              <a:t>, 052502 (2020).</a:t>
            </a:r>
            <a:endParaRPr kumimoji="1" lang="ja-JP" altLang="en-US" sz="1100"/>
          </a:p>
        </p:txBody>
      </p:sp>
      <p:sp>
        <p:nvSpPr>
          <p:cNvPr id="13" name="下矢印 12">
            <a:extLst>
              <a:ext uri="{FF2B5EF4-FFF2-40B4-BE49-F238E27FC236}">
                <a16:creationId xmlns:a16="http://schemas.microsoft.com/office/drawing/2014/main" id="{11CB5513-F2DB-EFE7-13A2-E1451F510EA4}"/>
              </a:ext>
            </a:extLst>
          </p:cNvPr>
          <p:cNvSpPr/>
          <p:nvPr/>
        </p:nvSpPr>
        <p:spPr>
          <a:xfrm>
            <a:off x="2843243" y="2459804"/>
            <a:ext cx="1786377" cy="525035"/>
          </a:xfrm>
          <a:prstGeom prst="down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a:extLst>
              <a:ext uri="{FF2B5EF4-FFF2-40B4-BE49-F238E27FC236}">
                <a16:creationId xmlns:a16="http://schemas.microsoft.com/office/drawing/2014/main" id="{43EAE0A9-68FD-7A5C-643C-3B18021D0E66}"/>
              </a:ext>
            </a:extLst>
          </p:cNvPr>
          <p:cNvSpPr/>
          <p:nvPr/>
        </p:nvSpPr>
        <p:spPr>
          <a:xfrm>
            <a:off x="2843243" y="4796643"/>
            <a:ext cx="1786377" cy="525035"/>
          </a:xfrm>
          <a:prstGeom prst="down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29EB06B-3F91-1282-EAB0-F95989AF969F}"/>
              </a:ext>
            </a:extLst>
          </p:cNvPr>
          <p:cNvSpPr txBox="1"/>
          <p:nvPr/>
        </p:nvSpPr>
        <p:spPr>
          <a:xfrm>
            <a:off x="377095" y="5370865"/>
            <a:ext cx="6718672" cy="830997"/>
          </a:xfrm>
          <a:prstGeom prst="rect">
            <a:avLst/>
          </a:prstGeom>
          <a:noFill/>
        </p:spPr>
        <p:txBody>
          <a:bodyPr wrap="square" rtlCol="0">
            <a:spAutoFit/>
          </a:bodyPr>
          <a:lstStyle/>
          <a:p>
            <a:pPr algn="ctr"/>
            <a:r>
              <a:rPr lang="en" altLang="ja-JP" sz="2400" b="1" noProof="0" dirty="0">
                <a:solidFill>
                  <a:srgbClr val="FF0000"/>
                </a:solidFill>
                <a:latin typeface="Calibri" panose="020F0502020204030204" pitchFamily="34" charset="0"/>
                <a:cs typeface="Calibri" panose="020F0502020204030204" pitchFamily="34" charset="0"/>
              </a:rPr>
              <a:t>Objective</a:t>
            </a:r>
            <a:r>
              <a:rPr lang="en" altLang="ja-JP" sz="2400" b="1" noProof="0" dirty="0">
                <a:latin typeface="Calibri" panose="020F0502020204030204" pitchFamily="34" charset="0"/>
                <a:cs typeface="Calibri" panose="020F0502020204030204" pitchFamily="34" charset="0"/>
              </a:rPr>
              <a:t>: To validate and improve the accuracy of estimation methods</a:t>
            </a:r>
          </a:p>
        </p:txBody>
      </p:sp>
    </p:spTree>
    <p:extLst>
      <p:ext uri="{BB962C8B-B14F-4D97-AF65-F5344CB8AC3E}">
        <p14:creationId xmlns:p14="http://schemas.microsoft.com/office/powerpoint/2010/main" val="122703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Introduction</a:t>
            </a:r>
          </a:p>
        </p:txBody>
      </p:sp>
      <p:pic>
        <p:nvPicPr>
          <p:cNvPr id="5" name="図 4" descr="グラフ, 散布図&#10;&#10;自動的に生成された説明">
            <a:extLst>
              <a:ext uri="{FF2B5EF4-FFF2-40B4-BE49-F238E27FC236}">
                <a16:creationId xmlns:a16="http://schemas.microsoft.com/office/drawing/2014/main" id="{C4A04087-7363-ED1C-BE12-5C7CD6EDCD1A}"/>
              </a:ext>
            </a:extLst>
          </p:cNvPr>
          <p:cNvPicPr>
            <a:picLocks noChangeAspect="1"/>
          </p:cNvPicPr>
          <p:nvPr/>
        </p:nvPicPr>
        <p:blipFill>
          <a:blip r:embed="rId3"/>
          <a:stretch>
            <a:fillRect/>
          </a:stretch>
        </p:blipFill>
        <p:spPr>
          <a:xfrm>
            <a:off x="7168400" y="1512557"/>
            <a:ext cx="4664399" cy="3191973"/>
          </a:xfrm>
          <a:prstGeom prst="rect">
            <a:avLst/>
          </a:prstGeom>
        </p:spPr>
      </p:pic>
      <p:pic>
        <p:nvPicPr>
          <p:cNvPr id="33" name="図 32" descr="グラフ, 折れ線グラフ, ヒストグラム&#10;&#10;自動的に生成された説明">
            <a:extLst>
              <a:ext uri="{FF2B5EF4-FFF2-40B4-BE49-F238E27FC236}">
                <a16:creationId xmlns:a16="http://schemas.microsoft.com/office/drawing/2014/main" id="{4B9F47A8-6710-DA65-5E27-22D14AA3FECD}"/>
              </a:ext>
            </a:extLst>
          </p:cNvPr>
          <p:cNvPicPr>
            <a:picLocks noChangeAspect="1"/>
          </p:cNvPicPr>
          <p:nvPr/>
        </p:nvPicPr>
        <p:blipFill rotWithShape="1">
          <a:blip r:embed="rId4"/>
          <a:srcRect b="52126"/>
          <a:stretch/>
        </p:blipFill>
        <p:spPr>
          <a:xfrm>
            <a:off x="156812" y="1533128"/>
            <a:ext cx="3292596" cy="2517845"/>
          </a:xfrm>
          <a:prstGeom prst="rect">
            <a:avLst/>
          </a:prstGeom>
        </p:spPr>
      </p:pic>
      <p:sp>
        <p:nvSpPr>
          <p:cNvPr id="15" name="テキスト ボックス 14">
            <a:extLst>
              <a:ext uri="{FF2B5EF4-FFF2-40B4-BE49-F238E27FC236}">
                <a16:creationId xmlns:a16="http://schemas.microsoft.com/office/drawing/2014/main" id="{40EEA5CF-F6E9-74E5-555D-B0291F009556}"/>
              </a:ext>
            </a:extLst>
          </p:cNvPr>
          <p:cNvSpPr txBox="1"/>
          <p:nvPr/>
        </p:nvSpPr>
        <p:spPr>
          <a:xfrm>
            <a:off x="203617" y="4485033"/>
            <a:ext cx="1559244" cy="830997"/>
          </a:xfrm>
          <a:prstGeom prst="rect">
            <a:avLst/>
          </a:prstGeom>
          <a:noFill/>
        </p:spPr>
        <p:txBody>
          <a:bodyPr wrap="square" rtlCol="0">
            <a:spAutoFit/>
          </a:bodyPr>
          <a:lstStyle/>
          <a:p>
            <a:r>
              <a:rPr kumimoji="1" lang="en-US" altLang="ja-JP" sz="1200" dirty="0"/>
              <a:t>[2] </a:t>
            </a:r>
            <a:r>
              <a:rPr lang="en" altLang="ja-JP" sz="1200" dirty="0">
                <a:effectLst/>
                <a:latin typeface="Calibri" panose="020F0502020204030204" pitchFamily="34" charset="0"/>
                <a:cs typeface="Calibri" panose="020F0502020204030204" pitchFamily="34" charset="0"/>
              </a:rPr>
              <a:t> T. Tanaka </a:t>
            </a:r>
            <a:r>
              <a:rPr lang="en" altLang="ja-JP" sz="1200" i="1" dirty="0">
                <a:effectLst/>
                <a:latin typeface="Calibri" panose="020F0502020204030204" pitchFamily="34" charset="0"/>
                <a:cs typeface="Calibri" panose="020F0502020204030204" pitchFamily="34" charset="0"/>
              </a:rPr>
              <a:t>et al</a:t>
            </a:r>
            <a:r>
              <a:rPr lang="en-US" altLang="ja-JP" sz="1200" i="1" dirty="0">
                <a:latin typeface="Calibri" panose="020F0502020204030204" pitchFamily="34" charset="0"/>
                <a:cs typeface="Calibri" panose="020F0502020204030204" pitchFamily="34" charset="0"/>
              </a:rPr>
              <a:t> Kyushu University Doctoral Dissertation</a:t>
            </a:r>
            <a:r>
              <a:rPr lang="en" altLang="ja-JP" sz="1200" dirty="0">
                <a:effectLst/>
                <a:latin typeface="Calibri" panose="020F0502020204030204" pitchFamily="34" charset="0"/>
                <a:cs typeface="Calibri" panose="020F0502020204030204" pitchFamily="34" charset="0"/>
              </a:rPr>
              <a:t> (2019).</a:t>
            </a:r>
            <a:endParaRPr kumimoji="1" lang="ja-JP" altLang="en-US" sz="1200"/>
          </a:p>
        </p:txBody>
      </p:sp>
      <p:cxnSp>
        <p:nvCxnSpPr>
          <p:cNvPr id="16" name="直線コネクタ 15">
            <a:extLst>
              <a:ext uri="{FF2B5EF4-FFF2-40B4-BE49-F238E27FC236}">
                <a16:creationId xmlns:a16="http://schemas.microsoft.com/office/drawing/2014/main" id="{58DA2D20-D838-ECE1-9F28-1D53F8B2B4B9}"/>
              </a:ext>
            </a:extLst>
          </p:cNvPr>
          <p:cNvCxnSpPr>
            <a:cxnSpLocks/>
          </p:cNvCxnSpPr>
          <p:nvPr/>
        </p:nvCxnSpPr>
        <p:spPr>
          <a:xfrm>
            <a:off x="1071552" y="2855002"/>
            <a:ext cx="1190171"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EFE1C23-CAFA-E638-1625-FF0003512410}"/>
              </a:ext>
            </a:extLst>
          </p:cNvPr>
          <p:cNvSpPr txBox="1"/>
          <p:nvPr/>
        </p:nvSpPr>
        <p:spPr>
          <a:xfrm>
            <a:off x="1944969" y="5331649"/>
            <a:ext cx="633507" cy="584775"/>
          </a:xfrm>
          <a:prstGeom prst="rect">
            <a:avLst/>
          </a:prstGeom>
          <a:noFill/>
        </p:spPr>
        <p:txBody>
          <a:bodyPr wrap="none" rtlCol="0">
            <a:spAutoFit/>
          </a:bodyPr>
          <a:lstStyle/>
          <a:p>
            <a:r>
              <a:rPr kumimoji="1" lang="en" altLang="ja-JP" sz="3200" b="1" dirty="0">
                <a:solidFill>
                  <a:srgbClr val="00B050"/>
                </a:solidFill>
              </a:rPr>
              <a:t>B</a:t>
            </a:r>
            <a:r>
              <a:rPr kumimoji="1" lang="en" altLang="ja-JP" sz="3200" b="1" baseline="-25000" dirty="0">
                <a:solidFill>
                  <a:srgbClr val="00B050"/>
                </a:solidFill>
              </a:rPr>
              <a:t>0</a:t>
            </a:r>
            <a:endParaRPr kumimoji="1" lang="ja-JP" altLang="en-US" sz="3200"/>
          </a:p>
        </p:txBody>
      </p:sp>
      <p:cxnSp>
        <p:nvCxnSpPr>
          <p:cNvPr id="24" name="直線コネクタ 23">
            <a:extLst>
              <a:ext uri="{FF2B5EF4-FFF2-40B4-BE49-F238E27FC236}">
                <a16:creationId xmlns:a16="http://schemas.microsoft.com/office/drawing/2014/main" id="{89420D9B-E7D0-6595-AA99-93639C77E183}"/>
              </a:ext>
            </a:extLst>
          </p:cNvPr>
          <p:cNvCxnSpPr>
            <a:cxnSpLocks/>
            <a:endCxn id="27" idx="0"/>
          </p:cNvCxnSpPr>
          <p:nvPr/>
        </p:nvCxnSpPr>
        <p:spPr>
          <a:xfrm>
            <a:off x="9171243" y="1637882"/>
            <a:ext cx="0" cy="3693767"/>
          </a:xfrm>
          <a:prstGeom prst="line">
            <a:avLst/>
          </a:prstGeom>
          <a:ln w="38100">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DAA0F5D-8F64-14A1-F8A4-488C435928EF}"/>
              </a:ext>
            </a:extLst>
          </p:cNvPr>
          <p:cNvSpPr txBox="1"/>
          <p:nvPr/>
        </p:nvSpPr>
        <p:spPr>
          <a:xfrm>
            <a:off x="8728653" y="5331649"/>
            <a:ext cx="885179" cy="584775"/>
          </a:xfrm>
          <a:prstGeom prst="rect">
            <a:avLst/>
          </a:prstGeom>
          <a:noFill/>
        </p:spPr>
        <p:txBody>
          <a:bodyPr wrap="none" rtlCol="0">
            <a:spAutoFit/>
          </a:bodyPr>
          <a:lstStyle/>
          <a:p>
            <a:r>
              <a:rPr kumimoji="1" lang="en-US" altLang="ja-JP" sz="3200" b="1" dirty="0" err="1">
                <a:solidFill>
                  <a:srgbClr val="FF0000"/>
                </a:solidFill>
              </a:rPr>
              <a:t>E</a:t>
            </a:r>
            <a:r>
              <a:rPr kumimoji="1" lang="en-US" altLang="ja-JP" sz="3200" b="1" baseline="-25000" dirty="0" err="1">
                <a:solidFill>
                  <a:srgbClr val="FF0000"/>
                </a:solidFill>
              </a:rPr>
              <a:t>opt</a:t>
            </a:r>
            <a:endParaRPr kumimoji="1" lang="ja-JP" altLang="en-US" sz="3200" b="1">
              <a:solidFill>
                <a:srgbClr val="FF0000"/>
              </a:solidFill>
            </a:endParaRPr>
          </a:p>
        </p:txBody>
      </p:sp>
      <p:sp>
        <p:nvSpPr>
          <p:cNvPr id="28" name="テキスト ボックス 27">
            <a:extLst>
              <a:ext uri="{FF2B5EF4-FFF2-40B4-BE49-F238E27FC236}">
                <a16:creationId xmlns:a16="http://schemas.microsoft.com/office/drawing/2014/main" id="{1152DB2D-6ACC-5734-E413-24BB46C18199}"/>
              </a:ext>
            </a:extLst>
          </p:cNvPr>
          <p:cNvSpPr txBox="1"/>
          <p:nvPr/>
        </p:nvSpPr>
        <p:spPr>
          <a:xfrm>
            <a:off x="4147620" y="4985401"/>
            <a:ext cx="2638864" cy="523220"/>
          </a:xfrm>
          <a:prstGeom prst="rect">
            <a:avLst/>
          </a:prstGeom>
          <a:noFill/>
        </p:spPr>
        <p:txBody>
          <a:bodyPr wrap="none" rtlCol="0">
            <a:spAutoFit/>
          </a:bodyPr>
          <a:lstStyle/>
          <a:p>
            <a:r>
              <a:rPr kumimoji="1" lang="en-US" altLang="ja-JP" sz="2800" b="1" dirty="0"/>
              <a:t>②Comparison</a:t>
            </a:r>
            <a:endParaRPr kumimoji="1" lang="ja-JP" altLang="en-US" sz="2800" b="1"/>
          </a:p>
        </p:txBody>
      </p:sp>
      <p:cxnSp>
        <p:nvCxnSpPr>
          <p:cNvPr id="30" name="直線矢印コネクタ 29">
            <a:extLst>
              <a:ext uri="{FF2B5EF4-FFF2-40B4-BE49-F238E27FC236}">
                <a16:creationId xmlns:a16="http://schemas.microsoft.com/office/drawing/2014/main" id="{C08746BD-C61E-0A31-629D-66BF7D8CD147}"/>
              </a:ext>
            </a:extLst>
          </p:cNvPr>
          <p:cNvCxnSpPr>
            <a:cxnSpLocks/>
            <a:stCxn id="22" idx="3"/>
            <a:endCxn id="27" idx="1"/>
          </p:cNvCxnSpPr>
          <p:nvPr/>
        </p:nvCxnSpPr>
        <p:spPr>
          <a:xfrm>
            <a:off x="2578476" y="5624037"/>
            <a:ext cx="6150177"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5A6466CE-FC0E-06A7-6A41-C046156548BB}"/>
              </a:ext>
            </a:extLst>
          </p:cNvPr>
          <p:cNvSpPr txBox="1"/>
          <p:nvPr/>
        </p:nvSpPr>
        <p:spPr>
          <a:xfrm>
            <a:off x="428966" y="890862"/>
            <a:ext cx="4620176" cy="400110"/>
          </a:xfrm>
          <a:prstGeom prst="rect">
            <a:avLst/>
          </a:prstGeom>
          <a:noFill/>
        </p:spPr>
        <p:txBody>
          <a:bodyPr wrap="none" rtlCol="0">
            <a:spAutoFit/>
          </a:bodyPr>
          <a:lstStyle/>
          <a:p>
            <a:r>
              <a:rPr kumimoji="1" lang="en" altLang="ja-JP" sz="2000" b="1" u="sng" dirty="0"/>
              <a:t>Example of </a:t>
            </a:r>
            <a:r>
              <a:rPr kumimoji="1" lang="en" altLang="ja-JP" sz="2000" b="1" u="sng" dirty="0">
                <a:solidFill>
                  <a:srgbClr val="0070C0"/>
                </a:solidFill>
              </a:rPr>
              <a:t>barrier distribution </a:t>
            </a:r>
            <a:r>
              <a:rPr kumimoji="1" lang="en" altLang="ja-JP" sz="2000" b="1" u="sng" dirty="0"/>
              <a:t>data</a:t>
            </a:r>
          </a:p>
        </p:txBody>
      </p:sp>
      <p:sp>
        <p:nvSpPr>
          <p:cNvPr id="37" name="テキスト ボックス 36">
            <a:extLst>
              <a:ext uri="{FF2B5EF4-FFF2-40B4-BE49-F238E27FC236}">
                <a16:creationId xmlns:a16="http://schemas.microsoft.com/office/drawing/2014/main" id="{89F2C320-4B63-DE75-9831-5D20BC640462}"/>
              </a:ext>
            </a:extLst>
          </p:cNvPr>
          <p:cNvSpPr txBox="1"/>
          <p:nvPr/>
        </p:nvSpPr>
        <p:spPr>
          <a:xfrm>
            <a:off x="7387735" y="923936"/>
            <a:ext cx="4616970" cy="400110"/>
          </a:xfrm>
          <a:prstGeom prst="rect">
            <a:avLst/>
          </a:prstGeom>
          <a:noFill/>
        </p:spPr>
        <p:txBody>
          <a:bodyPr wrap="none" rtlCol="0">
            <a:spAutoFit/>
          </a:bodyPr>
          <a:lstStyle/>
          <a:p>
            <a:r>
              <a:rPr kumimoji="1" lang="en" altLang="ja-JP" sz="2000" b="1" u="sng" dirty="0"/>
              <a:t>Example of </a:t>
            </a:r>
            <a:r>
              <a:rPr kumimoji="1" lang="en" altLang="ja-JP" sz="2000" b="1" u="sng" dirty="0">
                <a:solidFill>
                  <a:srgbClr val="0070C0"/>
                </a:solidFill>
              </a:rPr>
              <a:t>excitation function </a:t>
            </a:r>
            <a:r>
              <a:rPr kumimoji="1" lang="en" altLang="ja-JP" sz="2000" b="1" u="sng" dirty="0"/>
              <a:t>data</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D52876F7-6F58-11F2-EB86-6CEE328AF431}"/>
                  </a:ext>
                </a:extLst>
              </p:cNvPr>
              <p:cNvSpPr txBox="1"/>
              <p:nvPr/>
            </p:nvSpPr>
            <p:spPr>
              <a:xfrm>
                <a:off x="3868852" y="2301514"/>
                <a:ext cx="3348353" cy="1446550"/>
              </a:xfrm>
              <a:prstGeom prst="rect">
                <a:avLst/>
              </a:prstGeom>
              <a:noFill/>
            </p:spPr>
            <p:txBody>
              <a:bodyPr wrap="none" rtlCol="0">
                <a:spAutoFit/>
              </a:bodyPr>
              <a:lstStyle/>
              <a:p>
                <a:r>
                  <a:rPr kumimoji="1" lang="en-US" altLang="ja-JP" sz="2800" b="1" dirty="0"/>
                  <a:t>①Measurement</a:t>
                </a:r>
              </a:p>
              <a:p>
                <a:r>
                  <a:rPr kumimoji="1" lang="en-US" altLang="ja-JP" sz="2800" b="1" dirty="0"/>
                  <a:t>    for</a:t>
                </a:r>
                <a:r>
                  <a:rPr lang="en-US" altLang="ja-JP" sz="2800" b="1" dirty="0"/>
                  <a:t> </a:t>
                </a:r>
                <a:r>
                  <a:rPr lang="en-US" altLang="ja-JP" sz="2800" b="1" baseline="30000" dirty="0"/>
                  <a:t>51</a:t>
                </a:r>
                <a:r>
                  <a:rPr lang="en-US" altLang="ja-JP" sz="2800" b="1" dirty="0"/>
                  <a:t>V+</a:t>
                </a:r>
                <a:r>
                  <a:rPr lang="en-US" altLang="ja-JP" sz="2800" b="1" baseline="30000" dirty="0"/>
                  <a:t>159</a:t>
                </a:r>
                <a:r>
                  <a:rPr lang="en-US" altLang="ja-JP" sz="2800" b="1" dirty="0"/>
                  <a:t>Tb</a:t>
                </a:r>
              </a:p>
              <a:p>
                <a:endParaRPr kumimoji="1" lang="en-US" altLang="ja-JP" sz="1100" b="1" dirty="0"/>
              </a:p>
              <a:p>
                <a:r>
                  <a:rPr kumimoji="1" lang="en-US" altLang="ja-JP" b="1" dirty="0"/>
                  <a:t>(</a:t>
                </a:r>
                <a:r>
                  <a:rPr kumimoji="1" lang="en-US" altLang="ja-JP" b="1" baseline="30000" dirty="0"/>
                  <a:t>159</a:t>
                </a:r>
                <a:r>
                  <a:rPr lang="en-US" altLang="ja-JP" b="1" dirty="0"/>
                  <a:t>Tb has similar </a:t>
                </a:r>
                <a14:m>
                  <m:oMath xmlns:m="http://schemas.openxmlformats.org/officeDocument/2006/math">
                    <m:r>
                      <a:rPr lang="en" altLang="ja-JP" b="1" i="1" smtClean="0">
                        <a:latin typeface="Cambria Math" panose="02040503050406030204" pitchFamily="18" charset="0"/>
                        <a:ea typeface="Cambria Math" panose="02040503050406030204" pitchFamily="18" charset="0"/>
                        <a:cs typeface="Calibri" panose="020F0502020204030204" pitchFamily="34" charset="0"/>
                      </a:rPr>
                      <m:t>𝜷</m:t>
                    </m:r>
                  </m:oMath>
                </a14:m>
                <a:r>
                  <a:rPr kumimoji="1" lang="en-US" altLang="ja-JP" b="1" baseline="-25000" dirty="0">
                    <a:latin typeface="Calibri" panose="020F0502020204030204" pitchFamily="34" charset="0"/>
                    <a:cs typeface="Calibri" panose="020F0502020204030204" pitchFamily="34" charset="0"/>
                  </a:rPr>
                  <a:t>4</a:t>
                </a:r>
                <a:r>
                  <a:rPr kumimoji="1" lang="en-US" altLang="ja-JP" b="1" dirty="0">
                    <a:latin typeface="Calibri" panose="020F0502020204030204" pitchFamily="34" charset="0"/>
                    <a:cs typeface="Calibri" panose="020F0502020204030204" pitchFamily="34" charset="0"/>
                  </a:rPr>
                  <a:t> to </a:t>
                </a:r>
                <a:r>
                  <a:rPr kumimoji="1" lang="en-US" altLang="ja-JP" b="1" baseline="30000" dirty="0">
                    <a:latin typeface="Calibri" panose="020F0502020204030204" pitchFamily="34" charset="0"/>
                    <a:cs typeface="Calibri" panose="020F0502020204030204" pitchFamily="34" charset="0"/>
                  </a:rPr>
                  <a:t>248</a:t>
                </a:r>
                <a:r>
                  <a:rPr kumimoji="1" lang="en-US" altLang="ja-JP" b="1" dirty="0">
                    <a:latin typeface="Calibri" panose="020F0502020204030204" pitchFamily="34" charset="0"/>
                    <a:cs typeface="Calibri" panose="020F0502020204030204" pitchFamily="34" charset="0"/>
                  </a:rPr>
                  <a:t>Cm)</a:t>
                </a:r>
                <a:endParaRPr kumimoji="1" lang="ja-JP" altLang="en-US" b="1"/>
              </a:p>
            </p:txBody>
          </p:sp>
        </mc:Choice>
        <mc:Fallback xmlns="">
          <p:sp>
            <p:nvSpPr>
              <p:cNvPr id="2" name="テキスト ボックス 1">
                <a:extLst>
                  <a:ext uri="{FF2B5EF4-FFF2-40B4-BE49-F238E27FC236}">
                    <a16:creationId xmlns:a16="http://schemas.microsoft.com/office/drawing/2014/main" id="{D52876F7-6F58-11F2-EB86-6CEE328AF431}"/>
                  </a:ext>
                </a:extLst>
              </p:cNvPr>
              <p:cNvSpPr txBox="1">
                <a:spLocks noRot="1" noChangeAspect="1" noMove="1" noResize="1" noEditPoints="1" noAdjustHandles="1" noChangeArrowheads="1" noChangeShapeType="1" noTextEdit="1"/>
              </p:cNvSpPr>
              <p:nvPr/>
            </p:nvSpPr>
            <p:spPr>
              <a:xfrm>
                <a:off x="3868852" y="2301514"/>
                <a:ext cx="3348353" cy="1446550"/>
              </a:xfrm>
              <a:prstGeom prst="rect">
                <a:avLst/>
              </a:prstGeom>
              <a:blipFill>
                <a:blip r:embed="rId5"/>
                <a:stretch>
                  <a:fillRect l="-3774" t="-4348" r="-377" b="-2609"/>
                </a:stretch>
              </a:blipFill>
            </p:spPr>
            <p:txBody>
              <a:bodyPr/>
              <a:lstStyle/>
              <a:p>
                <a:r>
                  <a:rPr lang="ja-JP" altLang="en-US">
                    <a:noFill/>
                  </a:rPr>
                  <a:t> </a:t>
                </a:r>
              </a:p>
            </p:txBody>
          </p:sp>
        </mc:Fallback>
      </mc:AlternateContent>
      <p:pic>
        <p:nvPicPr>
          <p:cNvPr id="4" name="図 3" descr="グラフ, 折れ線グラフ, ヒストグラム&#10;&#10;自動的に生成された説明">
            <a:extLst>
              <a:ext uri="{FF2B5EF4-FFF2-40B4-BE49-F238E27FC236}">
                <a16:creationId xmlns:a16="http://schemas.microsoft.com/office/drawing/2014/main" id="{3102B8E4-86A0-8EAA-B695-CF09EEE089C5}"/>
              </a:ext>
            </a:extLst>
          </p:cNvPr>
          <p:cNvPicPr>
            <a:picLocks noChangeAspect="1"/>
          </p:cNvPicPr>
          <p:nvPr/>
        </p:nvPicPr>
        <p:blipFill rotWithShape="1">
          <a:blip r:embed="rId4"/>
          <a:srcRect t="91993"/>
          <a:stretch/>
        </p:blipFill>
        <p:spPr>
          <a:xfrm>
            <a:off x="156812" y="4037846"/>
            <a:ext cx="3292596" cy="421105"/>
          </a:xfrm>
          <a:prstGeom prst="rect">
            <a:avLst/>
          </a:prstGeom>
        </p:spPr>
      </p:pic>
      <p:cxnSp>
        <p:nvCxnSpPr>
          <p:cNvPr id="6" name="直線コネクタ 5">
            <a:extLst>
              <a:ext uri="{FF2B5EF4-FFF2-40B4-BE49-F238E27FC236}">
                <a16:creationId xmlns:a16="http://schemas.microsoft.com/office/drawing/2014/main" id="{2D3C7EC8-75FC-97BB-3109-C5D07A70979C}"/>
              </a:ext>
            </a:extLst>
          </p:cNvPr>
          <p:cNvCxnSpPr>
            <a:cxnSpLocks/>
          </p:cNvCxnSpPr>
          <p:nvPr/>
        </p:nvCxnSpPr>
        <p:spPr>
          <a:xfrm>
            <a:off x="2275791" y="2784662"/>
            <a:ext cx="0" cy="2546987"/>
          </a:xfrm>
          <a:prstGeom prst="line">
            <a:avLst/>
          </a:prstGeom>
          <a:ln w="38100">
            <a:solidFill>
              <a:srgbClr val="00B05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81FFDD2-66A7-7EA9-62FF-336FB993B78D}"/>
              </a:ext>
            </a:extLst>
          </p:cNvPr>
          <p:cNvCxnSpPr>
            <a:cxnSpLocks/>
          </p:cNvCxnSpPr>
          <p:nvPr/>
        </p:nvCxnSpPr>
        <p:spPr>
          <a:xfrm>
            <a:off x="3602315" y="3048108"/>
            <a:ext cx="5453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973312E-F0C5-B264-1E82-715E8CCC6A7F}"/>
              </a:ext>
            </a:extLst>
          </p:cNvPr>
          <p:cNvCxnSpPr>
            <a:cxnSpLocks/>
          </p:cNvCxnSpPr>
          <p:nvPr/>
        </p:nvCxnSpPr>
        <p:spPr>
          <a:xfrm>
            <a:off x="6682155" y="2977768"/>
            <a:ext cx="486244"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1EE25D8-2B5C-1DB6-7A8A-AAEF6C517A1C}"/>
              </a:ext>
            </a:extLst>
          </p:cNvPr>
          <p:cNvSpPr txBox="1"/>
          <p:nvPr/>
        </p:nvSpPr>
        <p:spPr>
          <a:xfrm>
            <a:off x="7568640" y="6010218"/>
            <a:ext cx="4404836" cy="369332"/>
          </a:xfrm>
          <a:prstGeom prst="rect">
            <a:avLst/>
          </a:prstGeom>
          <a:noFill/>
        </p:spPr>
        <p:txBody>
          <a:bodyPr wrap="square">
            <a:spAutoFit/>
          </a:bodyPr>
          <a:lstStyle/>
          <a:p>
            <a:r>
              <a:rPr lang="en" altLang="ja-JP" sz="1800" b="1" dirty="0">
                <a:solidFill>
                  <a:srgbClr val="FF0000"/>
                </a:solidFill>
                <a:latin typeface="Calibri" panose="020F0502020204030204" pitchFamily="34" charset="0"/>
                <a:cs typeface="Calibri" panose="020F0502020204030204" pitchFamily="34" charset="0"/>
              </a:rPr>
              <a:t>Experimentally obtained optimum energy</a:t>
            </a:r>
            <a:endParaRPr lang="ja-JP" altLang="en-US">
              <a:solidFill>
                <a:srgbClr val="FF0000"/>
              </a:solidFill>
            </a:endParaRPr>
          </a:p>
        </p:txBody>
      </p:sp>
      <p:sp>
        <p:nvSpPr>
          <p:cNvPr id="34" name="テキスト ボックス 33">
            <a:extLst>
              <a:ext uri="{FF2B5EF4-FFF2-40B4-BE49-F238E27FC236}">
                <a16:creationId xmlns:a16="http://schemas.microsoft.com/office/drawing/2014/main" id="{D3200B5A-12F0-FB89-5B51-EDEA0748F247}"/>
              </a:ext>
            </a:extLst>
          </p:cNvPr>
          <p:cNvSpPr txBox="1"/>
          <p:nvPr/>
        </p:nvSpPr>
        <p:spPr>
          <a:xfrm>
            <a:off x="644306" y="6009343"/>
            <a:ext cx="4404836" cy="646331"/>
          </a:xfrm>
          <a:prstGeom prst="rect">
            <a:avLst/>
          </a:prstGeom>
          <a:noFill/>
        </p:spPr>
        <p:txBody>
          <a:bodyPr wrap="square">
            <a:spAutoFit/>
          </a:bodyPr>
          <a:lstStyle/>
          <a:p>
            <a:r>
              <a:rPr lang="en" altLang="ja-JP" sz="1800" b="1" dirty="0">
                <a:solidFill>
                  <a:srgbClr val="00B050"/>
                </a:solidFill>
                <a:latin typeface="Calibri" panose="020F0502020204030204" pitchFamily="34" charset="0"/>
                <a:cs typeface="Calibri" panose="020F0502020204030204" pitchFamily="34" charset="0"/>
              </a:rPr>
              <a:t>Optimum energy estimated from the barrier distribution measurement</a:t>
            </a:r>
            <a:endParaRPr lang="ja-JP" altLang="en-US">
              <a:solidFill>
                <a:srgbClr val="00B050"/>
              </a:solidFill>
            </a:endParaRPr>
          </a:p>
        </p:txBody>
      </p:sp>
    </p:spTree>
    <p:extLst>
      <p:ext uri="{BB962C8B-B14F-4D97-AF65-F5344CB8AC3E}">
        <p14:creationId xmlns:p14="http://schemas.microsoft.com/office/powerpoint/2010/main" val="2243364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rPr>
              <a:t>Experimental setup</a:t>
            </a:r>
            <a:endParaRPr kumimoji="1" lang="ja-JP" altLang="en-US" sz="4000" b="1">
              <a:solidFill>
                <a:schemeClr val="tx1"/>
              </a:solidFill>
            </a:endParaRPr>
          </a:p>
        </p:txBody>
      </p:sp>
      <p:grpSp>
        <p:nvGrpSpPr>
          <p:cNvPr id="2" name="グループ化 1">
            <a:extLst>
              <a:ext uri="{FF2B5EF4-FFF2-40B4-BE49-F238E27FC236}">
                <a16:creationId xmlns:a16="http://schemas.microsoft.com/office/drawing/2014/main" id="{1CCB24CE-AB6E-95E9-917E-240FB454422B}"/>
              </a:ext>
            </a:extLst>
          </p:cNvPr>
          <p:cNvGrpSpPr/>
          <p:nvPr/>
        </p:nvGrpSpPr>
        <p:grpSpPr>
          <a:xfrm>
            <a:off x="309198" y="1085249"/>
            <a:ext cx="6324300" cy="4687502"/>
            <a:chOff x="781369" y="3236267"/>
            <a:chExt cx="5988458" cy="3622079"/>
          </a:xfrm>
        </p:grpSpPr>
        <p:grpSp>
          <p:nvGrpSpPr>
            <p:cNvPr id="4" name="グループ化 3">
              <a:extLst>
                <a:ext uri="{FF2B5EF4-FFF2-40B4-BE49-F238E27FC236}">
                  <a16:creationId xmlns:a16="http://schemas.microsoft.com/office/drawing/2014/main" id="{60008827-BF5F-88A1-679E-6CB894B5B7BA}"/>
                </a:ext>
              </a:extLst>
            </p:cNvPr>
            <p:cNvGrpSpPr/>
            <p:nvPr/>
          </p:nvGrpSpPr>
          <p:grpSpPr>
            <a:xfrm>
              <a:off x="781369" y="3236267"/>
              <a:ext cx="5988458" cy="3622079"/>
              <a:chOff x="5028437" y="859967"/>
              <a:chExt cx="7025678" cy="5045498"/>
            </a:xfrm>
          </p:grpSpPr>
          <p:grpSp>
            <p:nvGrpSpPr>
              <p:cNvPr id="8" name="グループ化 7">
                <a:extLst>
                  <a:ext uri="{FF2B5EF4-FFF2-40B4-BE49-F238E27FC236}">
                    <a16:creationId xmlns:a16="http://schemas.microsoft.com/office/drawing/2014/main" id="{CEBFE581-76D3-44D8-38E3-8598FC9A9FEB}"/>
                  </a:ext>
                </a:extLst>
              </p:cNvPr>
              <p:cNvGrpSpPr/>
              <p:nvPr/>
            </p:nvGrpSpPr>
            <p:grpSpPr>
              <a:xfrm>
                <a:off x="5028437" y="859967"/>
                <a:ext cx="7025678" cy="5045498"/>
                <a:chOff x="5028434" y="859970"/>
                <a:chExt cx="7025675" cy="5045514"/>
              </a:xfrm>
            </p:grpSpPr>
            <p:grpSp>
              <p:nvGrpSpPr>
                <p:cNvPr id="11" name="グループ化 10">
                  <a:extLst>
                    <a:ext uri="{FF2B5EF4-FFF2-40B4-BE49-F238E27FC236}">
                      <a16:creationId xmlns:a16="http://schemas.microsoft.com/office/drawing/2014/main" id="{B3561E37-E3A9-788B-9378-0DF3CD657D61}"/>
                    </a:ext>
                  </a:extLst>
                </p:cNvPr>
                <p:cNvGrpSpPr/>
                <p:nvPr/>
              </p:nvGrpSpPr>
              <p:grpSpPr>
                <a:xfrm>
                  <a:off x="5145312" y="859970"/>
                  <a:ext cx="6908797" cy="5045514"/>
                  <a:chOff x="5145313" y="859970"/>
                  <a:chExt cx="6908800" cy="5045514"/>
                </a:xfrm>
              </p:grpSpPr>
              <p:pic>
                <p:nvPicPr>
                  <p:cNvPr id="14" name="図 13">
                    <a:extLst>
                      <a:ext uri="{FF2B5EF4-FFF2-40B4-BE49-F238E27FC236}">
                        <a16:creationId xmlns:a16="http://schemas.microsoft.com/office/drawing/2014/main" id="{46896851-943E-E9F8-7E42-92A8F4A17D39}"/>
                      </a:ext>
                    </a:extLst>
                  </p:cNvPr>
                  <p:cNvPicPr>
                    <a:picLocks noChangeAspect="1"/>
                  </p:cNvPicPr>
                  <p:nvPr/>
                </p:nvPicPr>
                <p:blipFill>
                  <a:blip r:embed="rId3"/>
                  <a:stretch>
                    <a:fillRect/>
                  </a:stretch>
                </p:blipFill>
                <p:spPr>
                  <a:xfrm>
                    <a:off x="5145313" y="859970"/>
                    <a:ext cx="6908800" cy="4724399"/>
                  </a:xfrm>
                  <a:prstGeom prst="rect">
                    <a:avLst/>
                  </a:prstGeom>
                </p:spPr>
              </p:pic>
              <p:sp>
                <p:nvSpPr>
                  <p:cNvPr id="15" name="テキスト ボックス 14">
                    <a:extLst>
                      <a:ext uri="{FF2B5EF4-FFF2-40B4-BE49-F238E27FC236}">
                        <a16:creationId xmlns:a16="http://schemas.microsoft.com/office/drawing/2014/main" id="{3D85FED4-BA14-BBFB-87DA-7701DAE3A1F9}"/>
                      </a:ext>
                    </a:extLst>
                  </p:cNvPr>
                  <p:cNvSpPr txBox="1"/>
                  <p:nvPr/>
                </p:nvSpPr>
                <p:spPr>
                  <a:xfrm>
                    <a:off x="8605986" y="5391009"/>
                    <a:ext cx="216727" cy="514475"/>
                  </a:xfrm>
                  <a:prstGeom prst="rect">
                    <a:avLst/>
                  </a:prstGeom>
                  <a:noFill/>
                </p:spPr>
                <p:txBody>
                  <a:bodyPr wrap="none" rtlCol="0">
                    <a:spAutoFit/>
                  </a:bodyPr>
                  <a:lstStyle/>
                  <a:p>
                    <a:pPr algn="just"/>
                    <a:endParaRPr kumimoji="1" lang="ja-JP" altLang="en-US" kern="100">
                      <a:effectLst/>
                      <a:latin typeface="Calibri" panose="020F0502020204030204" pitchFamily="34" charset="0"/>
                      <a:cs typeface="Calibri" panose="020F0502020204030204" pitchFamily="34" charset="0"/>
                    </a:endParaRPr>
                  </a:p>
                </p:txBody>
              </p:sp>
            </p:grpSp>
            <p:sp>
              <p:nvSpPr>
                <p:cNvPr id="12" name="テキスト ボックス 11">
                  <a:extLst>
                    <a:ext uri="{FF2B5EF4-FFF2-40B4-BE49-F238E27FC236}">
                      <a16:creationId xmlns:a16="http://schemas.microsoft.com/office/drawing/2014/main" id="{DAA4FB32-9C4D-27F8-09F5-4F85BBE96EE2}"/>
                    </a:ext>
                  </a:extLst>
                </p:cNvPr>
                <p:cNvSpPr txBox="1"/>
                <p:nvPr/>
              </p:nvSpPr>
              <p:spPr>
                <a:xfrm>
                  <a:off x="6419663" y="2603461"/>
                  <a:ext cx="1112710" cy="601771"/>
                </a:xfrm>
                <a:prstGeom prst="rect">
                  <a:avLst/>
                </a:prstGeom>
                <a:solidFill>
                  <a:schemeClr val="bg1"/>
                </a:solidFill>
                <a:ln>
                  <a:noFill/>
                </a:ln>
              </p:spPr>
              <p:txBody>
                <a:bodyPr wrap="square" lIns="72000" tIns="0" bIns="0" rtlCol="0">
                  <a:spAutoFit/>
                </a:bodyPr>
                <a:lstStyle/>
                <a:p>
                  <a:pPr algn="l"/>
                  <a:r>
                    <a:rPr kumimoji="1" lang="en-US" altLang="ja-JP" sz="2800" b="1" baseline="30000">
                      <a:solidFill>
                        <a:srgbClr val="FF0000"/>
                      </a:solidFill>
                      <a:effectLst/>
                      <a:latin typeface="Calibri" panose="020F0502020204030204" pitchFamily="34" charset="0"/>
                      <a:cs typeface="Calibri" panose="020F0502020204030204" pitchFamily="34" charset="0"/>
                    </a:rPr>
                    <a:t>159</a:t>
                  </a:r>
                  <a:r>
                    <a:rPr kumimoji="1" lang="en-US" altLang="ja-JP" sz="2800" b="1">
                      <a:solidFill>
                        <a:srgbClr val="FF0000"/>
                      </a:solidFill>
                      <a:effectLst/>
                      <a:latin typeface="Calibri" panose="020F0502020204030204" pitchFamily="34" charset="0"/>
                      <a:cs typeface="Calibri" panose="020F0502020204030204" pitchFamily="34" charset="0"/>
                    </a:rPr>
                    <a:t>Tb</a:t>
                  </a:r>
                  <a:endParaRPr kumimoji="1" lang="ja-JP" altLang="en-US" sz="2800" b="1">
                    <a:solidFill>
                      <a:srgbClr val="FF0000"/>
                    </a:solidFill>
                    <a:effectLst/>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9430DD55-CA8E-B6F2-1F21-386B81451434}"/>
                    </a:ext>
                  </a:extLst>
                </p:cNvPr>
                <p:cNvSpPr txBox="1"/>
                <p:nvPr/>
              </p:nvSpPr>
              <p:spPr>
                <a:xfrm>
                  <a:off x="5028434" y="3501784"/>
                  <a:ext cx="873288" cy="728839"/>
                </a:xfrm>
                <a:prstGeom prst="rect">
                  <a:avLst/>
                </a:prstGeom>
                <a:solidFill>
                  <a:schemeClr val="bg1"/>
                </a:solidFill>
              </p:spPr>
              <p:txBody>
                <a:bodyPr wrap="square" rtlCol="0">
                  <a:spAutoFit/>
                </a:bodyPr>
                <a:lstStyle/>
                <a:p>
                  <a:pPr algn="l"/>
                  <a:r>
                    <a:rPr kumimoji="1" lang="en-US" altLang="ja-JP" sz="2800" b="1" baseline="30000">
                      <a:solidFill>
                        <a:srgbClr val="00B050"/>
                      </a:solidFill>
                      <a:effectLst/>
                      <a:latin typeface="Calibri" panose="020F0502020204030204" pitchFamily="34" charset="0"/>
                      <a:cs typeface="Calibri" panose="020F0502020204030204" pitchFamily="34" charset="0"/>
                    </a:rPr>
                    <a:t>51</a:t>
                  </a:r>
                  <a:r>
                    <a:rPr kumimoji="1" lang="en-US" altLang="ja-JP" sz="2800" b="1">
                      <a:solidFill>
                        <a:srgbClr val="00B050"/>
                      </a:solidFill>
                      <a:effectLst/>
                      <a:latin typeface="Calibri" panose="020F0502020204030204" pitchFamily="34" charset="0"/>
                      <a:cs typeface="Calibri" panose="020F0502020204030204" pitchFamily="34" charset="0"/>
                    </a:rPr>
                    <a:t>V</a:t>
                  </a:r>
                  <a:endParaRPr kumimoji="1" lang="ja-JP" altLang="en-US" sz="2800" b="1">
                    <a:solidFill>
                      <a:srgbClr val="00B050"/>
                    </a:solidFill>
                    <a:effectLst/>
                    <a:latin typeface="Calibri" panose="020F0502020204030204" pitchFamily="34" charset="0"/>
                    <a:cs typeface="Calibri" panose="020F0502020204030204" pitchFamily="34" charset="0"/>
                  </a:endParaRPr>
                </a:p>
              </p:txBody>
            </p:sp>
          </p:grpSp>
          <p:sp>
            <p:nvSpPr>
              <p:cNvPr id="9" name="正方形/長方形 8">
                <a:extLst>
                  <a:ext uri="{FF2B5EF4-FFF2-40B4-BE49-F238E27FC236}">
                    <a16:creationId xmlns:a16="http://schemas.microsoft.com/office/drawing/2014/main" id="{92FA7DE3-E3DF-ADB6-BD13-E5A68883FE28}"/>
                  </a:ext>
                </a:extLst>
              </p:cNvPr>
              <p:cNvSpPr/>
              <p:nvPr/>
            </p:nvSpPr>
            <p:spPr>
              <a:xfrm>
                <a:off x="5701683" y="3519875"/>
                <a:ext cx="873289" cy="21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10" name="正方形/長方形 9">
                <a:extLst>
                  <a:ext uri="{FF2B5EF4-FFF2-40B4-BE49-F238E27FC236}">
                    <a16:creationId xmlns:a16="http://schemas.microsoft.com/office/drawing/2014/main" id="{C66C0C0B-12B4-9574-797F-1FF461455FCE}"/>
                  </a:ext>
                </a:extLst>
              </p:cNvPr>
              <p:cNvSpPr/>
              <p:nvPr/>
            </p:nvSpPr>
            <p:spPr>
              <a:xfrm>
                <a:off x="5851244" y="3664642"/>
                <a:ext cx="256095" cy="14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cxnSp>
          <p:nvCxnSpPr>
            <p:cNvPr id="5" name="直線矢印コネクタ 4">
              <a:extLst>
                <a:ext uri="{FF2B5EF4-FFF2-40B4-BE49-F238E27FC236}">
                  <a16:creationId xmlns:a16="http://schemas.microsoft.com/office/drawing/2014/main" id="{835F9940-2653-CD9F-8D34-3F5AF720C7DC}"/>
                </a:ext>
              </a:extLst>
            </p:cNvPr>
            <p:cNvCxnSpPr>
              <a:cxnSpLocks/>
            </p:cNvCxnSpPr>
            <p:nvPr/>
          </p:nvCxnSpPr>
          <p:spPr>
            <a:xfrm>
              <a:off x="1408981" y="5394385"/>
              <a:ext cx="115594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フリーフォーム 5">
              <a:extLst>
                <a:ext uri="{FF2B5EF4-FFF2-40B4-BE49-F238E27FC236}">
                  <a16:creationId xmlns:a16="http://schemas.microsoft.com/office/drawing/2014/main" id="{F5D6A207-413A-4D31-0478-47C8693F67FD}"/>
                </a:ext>
              </a:extLst>
            </p:cNvPr>
            <p:cNvSpPr/>
            <p:nvPr/>
          </p:nvSpPr>
          <p:spPr>
            <a:xfrm>
              <a:off x="2547668" y="4169434"/>
              <a:ext cx="3577087" cy="1238131"/>
            </a:xfrm>
            <a:custGeom>
              <a:avLst/>
              <a:gdLst>
                <a:gd name="connsiteX0" fmla="*/ 0 w 3577087"/>
                <a:gd name="connsiteY0" fmla="*/ 1219200 h 1238131"/>
                <a:gd name="connsiteX1" fmla="*/ 891396 w 3577087"/>
                <a:gd name="connsiteY1" fmla="*/ 1224951 h 1238131"/>
                <a:gd name="connsiteX2" fmla="*/ 1495245 w 3577087"/>
                <a:gd name="connsiteY2" fmla="*/ 1069675 h 1238131"/>
                <a:gd name="connsiteX3" fmla="*/ 2593675 w 3577087"/>
                <a:gd name="connsiteY3" fmla="*/ 529087 h 1238131"/>
                <a:gd name="connsiteX4" fmla="*/ 3577087 w 3577087"/>
                <a:gd name="connsiteY4" fmla="*/ 0 h 123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087" h="1238131">
                  <a:moveTo>
                    <a:pt x="0" y="1219200"/>
                  </a:moveTo>
                  <a:cubicBezTo>
                    <a:pt x="321094" y="1234536"/>
                    <a:pt x="642189" y="1249872"/>
                    <a:pt x="891396" y="1224951"/>
                  </a:cubicBezTo>
                  <a:cubicBezTo>
                    <a:pt x="1140603" y="1200030"/>
                    <a:pt x="1211532" y="1185652"/>
                    <a:pt x="1495245" y="1069675"/>
                  </a:cubicBezTo>
                  <a:cubicBezTo>
                    <a:pt x="1778958" y="953698"/>
                    <a:pt x="2246701" y="707366"/>
                    <a:pt x="2593675" y="529087"/>
                  </a:cubicBezTo>
                  <a:cubicBezTo>
                    <a:pt x="2940649" y="350808"/>
                    <a:pt x="3258868" y="175404"/>
                    <a:pt x="357708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7" name="三角形 6">
              <a:extLst>
                <a:ext uri="{FF2B5EF4-FFF2-40B4-BE49-F238E27FC236}">
                  <a16:creationId xmlns:a16="http://schemas.microsoft.com/office/drawing/2014/main" id="{DD989108-9033-9988-DF50-9A9366EF9A47}"/>
                </a:ext>
              </a:extLst>
            </p:cNvPr>
            <p:cNvSpPr/>
            <p:nvPr/>
          </p:nvSpPr>
          <p:spPr>
            <a:xfrm rot="3783592">
              <a:off x="5986600" y="4123639"/>
              <a:ext cx="155125" cy="132271"/>
            </a:xfrm>
            <a:prstGeom prst="triangl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grpSp>
      <p:sp>
        <p:nvSpPr>
          <p:cNvPr id="16" name="テキスト ボックス 15">
            <a:extLst>
              <a:ext uri="{FF2B5EF4-FFF2-40B4-BE49-F238E27FC236}">
                <a16:creationId xmlns:a16="http://schemas.microsoft.com/office/drawing/2014/main" id="{A63F4366-AD74-CD73-8292-221FFBA0B105}"/>
              </a:ext>
            </a:extLst>
          </p:cNvPr>
          <p:cNvSpPr txBox="1"/>
          <p:nvPr/>
        </p:nvSpPr>
        <p:spPr>
          <a:xfrm>
            <a:off x="309198" y="782495"/>
            <a:ext cx="1810111" cy="523220"/>
          </a:xfrm>
          <a:prstGeom prst="rect">
            <a:avLst/>
          </a:prstGeom>
          <a:noFill/>
        </p:spPr>
        <p:txBody>
          <a:bodyPr wrap="none" rtlCol="0">
            <a:spAutoFit/>
          </a:bodyPr>
          <a:lstStyle/>
          <a:p>
            <a:r>
              <a:rPr kumimoji="1" lang="en-US" altLang="ja-JP" sz="2800" b="1" u="sng" dirty="0"/>
              <a:t>GARIS-III</a:t>
            </a:r>
            <a:endParaRPr kumimoji="1" lang="ja-JP" altLang="en-US" sz="2800"/>
          </a:p>
        </p:txBody>
      </p:sp>
      <p:sp>
        <p:nvSpPr>
          <p:cNvPr id="18" name="テキスト ボックス 17">
            <a:extLst>
              <a:ext uri="{FF2B5EF4-FFF2-40B4-BE49-F238E27FC236}">
                <a16:creationId xmlns:a16="http://schemas.microsoft.com/office/drawing/2014/main" id="{3C9B8454-0D94-A4A9-02BB-D25E27C5F269}"/>
              </a:ext>
            </a:extLst>
          </p:cNvPr>
          <p:cNvSpPr txBox="1"/>
          <p:nvPr/>
        </p:nvSpPr>
        <p:spPr>
          <a:xfrm>
            <a:off x="309198" y="5402477"/>
            <a:ext cx="11662407" cy="1077218"/>
          </a:xfrm>
          <a:prstGeom prst="rect">
            <a:avLst/>
          </a:prstGeom>
          <a:noFill/>
          <a:ln w="38100">
            <a:solidFill>
              <a:schemeClr val="tx1"/>
            </a:solidFill>
          </a:ln>
        </p:spPr>
        <p:txBody>
          <a:bodyPr wrap="square" rtlCol="0">
            <a:spAutoFit/>
          </a:bodyPr>
          <a:lstStyle/>
          <a:p>
            <a:r>
              <a:rPr kumimoji="1" lang="en" altLang="ja-JP" sz="2400" b="1" dirty="0"/>
              <a:t>Barrier distribution (</a:t>
            </a:r>
            <a:r>
              <a:rPr kumimoji="1" lang="en" altLang="ja-JP" sz="2400" b="1" dirty="0" err="1"/>
              <a:t>E</a:t>
            </a:r>
            <a:r>
              <a:rPr kumimoji="1" lang="en" altLang="ja-JP" sz="2400" b="1" baseline="-25000" dirty="0" err="1"/>
              <a:t>beam</a:t>
            </a:r>
            <a:r>
              <a:rPr kumimoji="1" lang="en" altLang="ja-JP" sz="2400" b="1" dirty="0"/>
              <a:t>=130-180 MeV step:2MeV)</a:t>
            </a:r>
            <a:r>
              <a:rPr kumimoji="1" lang="en" altLang="ja-JP" sz="2400" b="1" dirty="0">
                <a:solidFill>
                  <a:srgbClr val="FF0000"/>
                </a:solidFill>
              </a:rPr>
              <a:t> </a:t>
            </a:r>
            <a:r>
              <a:rPr kumimoji="1" lang="en" altLang="ja-JP" sz="2400" b="1" dirty="0"/>
              <a:t>→   </a:t>
            </a:r>
            <a:r>
              <a:rPr kumimoji="1" lang="en" altLang="ja-JP" sz="3200" b="1" baseline="30000" dirty="0">
                <a:solidFill>
                  <a:srgbClr val="FF0000"/>
                </a:solidFill>
              </a:rPr>
              <a:t>159</a:t>
            </a:r>
            <a:r>
              <a:rPr kumimoji="1" lang="en" altLang="ja-JP" sz="3200" b="1" dirty="0">
                <a:solidFill>
                  <a:srgbClr val="FF0000"/>
                </a:solidFill>
              </a:rPr>
              <a:t>Tb</a:t>
            </a:r>
          </a:p>
          <a:p>
            <a:r>
              <a:rPr kumimoji="1" lang="en" altLang="ja-JP" sz="2400" b="1" dirty="0"/>
              <a:t>Excitation function (</a:t>
            </a:r>
            <a:r>
              <a:rPr kumimoji="1" lang="en" altLang="ja-JP" sz="2400" b="1" dirty="0" err="1"/>
              <a:t>E</a:t>
            </a:r>
            <a:r>
              <a:rPr kumimoji="1" lang="en" altLang="ja-JP" sz="2400" b="1" baseline="-25000" dirty="0" err="1"/>
              <a:t>beam</a:t>
            </a:r>
            <a:r>
              <a:rPr kumimoji="1" lang="en" altLang="ja-JP" sz="2400" b="1" dirty="0"/>
              <a:t>=</a:t>
            </a:r>
            <a:r>
              <a:rPr kumimoji="1" lang="en-US" altLang="ja-JP" sz="2400" b="1" dirty="0">
                <a:effectLst/>
                <a:latin typeface="Calibri" panose="020F0502020204030204" pitchFamily="34" charset="0"/>
                <a:cs typeface="Calibri" panose="020F0502020204030204" pitchFamily="34" charset="0"/>
              </a:rPr>
              <a:t> </a:t>
            </a:r>
            <a:r>
              <a:rPr kumimoji="1" lang="en-US" altLang="ja-JP" sz="2400" b="1" dirty="0">
                <a:effectLst/>
                <a:cs typeface="Calibri" panose="020F0502020204030204" pitchFamily="34" charset="0"/>
              </a:rPr>
              <a:t>205-250 MeV step:5MeV)</a:t>
            </a:r>
            <a:r>
              <a:rPr kumimoji="1" lang="en" altLang="ja-JP" sz="2400" b="1" dirty="0">
                <a:cs typeface="Calibri" panose="020F0502020204030204" pitchFamily="34" charset="0"/>
              </a:rPr>
              <a:t> </a:t>
            </a:r>
            <a:r>
              <a:rPr kumimoji="1" lang="en" altLang="ja-JP" sz="2400" b="1" dirty="0"/>
              <a:t>→  </a:t>
            </a:r>
            <a:r>
              <a:rPr kumimoji="1" lang="en" altLang="ja-JP" sz="3200" b="1" dirty="0">
                <a:solidFill>
                  <a:srgbClr val="FF0000"/>
                </a:solidFill>
              </a:rPr>
              <a:t>ER</a:t>
            </a:r>
            <a:r>
              <a:rPr kumimoji="1" lang="en" altLang="ja-JP" b="1" dirty="0">
                <a:solidFill>
                  <a:srgbClr val="FF0000"/>
                </a:solidFill>
              </a:rPr>
              <a:t> (ev</a:t>
            </a:r>
            <a:r>
              <a:rPr lang="en" altLang="ja-JP" b="1" dirty="0">
                <a:solidFill>
                  <a:srgbClr val="FF0000"/>
                </a:solidFill>
              </a:rPr>
              <a:t>aporation</a:t>
            </a:r>
            <a:r>
              <a:rPr kumimoji="1" lang="en" altLang="ja-JP" b="1" dirty="0">
                <a:solidFill>
                  <a:srgbClr val="FF0000"/>
                </a:solidFill>
              </a:rPr>
              <a:t> </a:t>
            </a:r>
            <a:r>
              <a:rPr lang="en" altLang="ja-JP" b="1" dirty="0">
                <a:solidFill>
                  <a:srgbClr val="FF0000"/>
                </a:solidFill>
              </a:rPr>
              <a:t>r</a:t>
            </a:r>
            <a:r>
              <a:rPr kumimoji="1" lang="en" altLang="ja-JP" b="1" dirty="0">
                <a:solidFill>
                  <a:srgbClr val="FF0000"/>
                </a:solidFill>
              </a:rPr>
              <a:t>esidue)</a:t>
            </a:r>
            <a:endParaRPr kumimoji="1" lang="ja-JP" altLang="en-US" sz="1400" b="1"/>
          </a:p>
        </p:txBody>
      </p:sp>
      <p:pic>
        <p:nvPicPr>
          <p:cNvPr id="17" name="図 16">
            <a:extLst>
              <a:ext uri="{FF2B5EF4-FFF2-40B4-BE49-F238E27FC236}">
                <a16:creationId xmlns:a16="http://schemas.microsoft.com/office/drawing/2014/main" id="{1A0E7164-E229-6CA6-C557-EB5F977C96F1}"/>
              </a:ext>
            </a:extLst>
          </p:cNvPr>
          <p:cNvPicPr>
            <a:picLocks noChangeAspect="1"/>
          </p:cNvPicPr>
          <p:nvPr/>
        </p:nvPicPr>
        <p:blipFill>
          <a:blip r:embed="rId4"/>
          <a:srcRect/>
          <a:stretch/>
        </p:blipFill>
        <p:spPr>
          <a:xfrm>
            <a:off x="6476348" y="1171613"/>
            <a:ext cx="5301243" cy="4060149"/>
          </a:xfrm>
          <a:prstGeom prst="rect">
            <a:avLst/>
          </a:prstGeom>
        </p:spPr>
      </p:pic>
    </p:spTree>
    <p:extLst>
      <p:ext uri="{BB962C8B-B14F-4D97-AF65-F5344CB8AC3E}">
        <p14:creationId xmlns:p14="http://schemas.microsoft.com/office/powerpoint/2010/main" val="134449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Data analysis</a:t>
            </a:r>
          </a:p>
        </p:txBody>
      </p:sp>
      <p:pic>
        <p:nvPicPr>
          <p:cNvPr id="2" name="図 1">
            <a:extLst>
              <a:ext uri="{FF2B5EF4-FFF2-40B4-BE49-F238E27FC236}">
                <a16:creationId xmlns:a16="http://schemas.microsoft.com/office/drawing/2014/main" id="{18BBC283-D054-DE6E-B3C2-5294B2ECEC55}"/>
              </a:ext>
            </a:extLst>
          </p:cNvPr>
          <p:cNvPicPr>
            <a:picLocks noChangeAspect="1"/>
          </p:cNvPicPr>
          <p:nvPr/>
        </p:nvPicPr>
        <p:blipFill>
          <a:blip r:embed="rId3"/>
          <a:srcRect/>
          <a:stretch/>
        </p:blipFill>
        <p:spPr>
          <a:xfrm>
            <a:off x="555632" y="1510748"/>
            <a:ext cx="5245386" cy="3568896"/>
          </a:xfrm>
          <a:prstGeom prst="rect">
            <a:avLst/>
          </a:prstGeom>
        </p:spPr>
      </p:pic>
      <p:pic>
        <p:nvPicPr>
          <p:cNvPr id="11" name="図 10">
            <a:extLst>
              <a:ext uri="{FF2B5EF4-FFF2-40B4-BE49-F238E27FC236}">
                <a16:creationId xmlns:a16="http://schemas.microsoft.com/office/drawing/2014/main" id="{C587792D-2C65-1B8A-53CB-FE2E35731A83}"/>
              </a:ext>
            </a:extLst>
          </p:cNvPr>
          <p:cNvPicPr>
            <a:picLocks noChangeAspect="1"/>
          </p:cNvPicPr>
          <p:nvPr/>
        </p:nvPicPr>
        <p:blipFill>
          <a:blip r:embed="rId4"/>
          <a:srcRect/>
          <a:stretch/>
        </p:blipFill>
        <p:spPr>
          <a:xfrm>
            <a:off x="6910628" y="1269437"/>
            <a:ext cx="4725740" cy="3676369"/>
          </a:xfrm>
          <a:prstGeom prst="rect">
            <a:avLst/>
          </a:prstGeom>
        </p:spPr>
      </p:pic>
      <p:sp>
        <p:nvSpPr>
          <p:cNvPr id="12" name="テキスト ボックス 11">
            <a:extLst>
              <a:ext uri="{FF2B5EF4-FFF2-40B4-BE49-F238E27FC236}">
                <a16:creationId xmlns:a16="http://schemas.microsoft.com/office/drawing/2014/main" id="{F962D1B5-8DF4-AD29-4172-437C581CA790}"/>
              </a:ext>
            </a:extLst>
          </p:cNvPr>
          <p:cNvSpPr txBox="1"/>
          <p:nvPr/>
        </p:nvSpPr>
        <p:spPr>
          <a:xfrm>
            <a:off x="1249413" y="763972"/>
            <a:ext cx="3494867" cy="523220"/>
          </a:xfrm>
          <a:prstGeom prst="rect">
            <a:avLst/>
          </a:prstGeom>
          <a:noFill/>
        </p:spPr>
        <p:txBody>
          <a:bodyPr wrap="none" rtlCol="0">
            <a:spAutoFit/>
          </a:bodyPr>
          <a:lstStyle/>
          <a:p>
            <a:r>
              <a:rPr kumimoji="1" lang="en" altLang="ja-JP" sz="2800" b="1" u="sng" dirty="0"/>
              <a:t>Barrier distribution</a:t>
            </a:r>
          </a:p>
        </p:txBody>
      </p:sp>
      <p:sp>
        <p:nvSpPr>
          <p:cNvPr id="13" name="テキスト ボックス 12">
            <a:extLst>
              <a:ext uri="{FF2B5EF4-FFF2-40B4-BE49-F238E27FC236}">
                <a16:creationId xmlns:a16="http://schemas.microsoft.com/office/drawing/2014/main" id="{C3C16C06-B353-4677-13A0-ADFDEDFD684D}"/>
              </a:ext>
            </a:extLst>
          </p:cNvPr>
          <p:cNvSpPr txBox="1"/>
          <p:nvPr/>
        </p:nvSpPr>
        <p:spPr>
          <a:xfrm>
            <a:off x="7601672" y="763972"/>
            <a:ext cx="3478837" cy="523220"/>
          </a:xfrm>
          <a:prstGeom prst="rect">
            <a:avLst/>
          </a:prstGeom>
          <a:noFill/>
        </p:spPr>
        <p:txBody>
          <a:bodyPr wrap="none" rtlCol="0">
            <a:spAutoFit/>
          </a:bodyPr>
          <a:lstStyle/>
          <a:p>
            <a:r>
              <a:rPr lang="en" altLang="ja-JP" sz="2800" b="1" u="sng" dirty="0">
                <a:solidFill>
                  <a:srgbClr val="000000"/>
                </a:solidFill>
              </a:rPr>
              <a:t>E</a:t>
            </a:r>
            <a:r>
              <a:rPr lang="en" altLang="ja-JP" sz="2800" b="1" i="0" u="sng" strike="noStrike" dirty="0">
                <a:solidFill>
                  <a:srgbClr val="000000"/>
                </a:solidFill>
                <a:effectLst/>
              </a:rPr>
              <a:t>xcitation function</a:t>
            </a:r>
            <a:endParaRPr kumimoji="1" lang="ja-JP" altLang="en-US" sz="2800"/>
          </a:p>
        </p:txBody>
      </p:sp>
      <p:sp>
        <p:nvSpPr>
          <p:cNvPr id="6" name="テキスト ボックス 5">
            <a:extLst>
              <a:ext uri="{FF2B5EF4-FFF2-40B4-BE49-F238E27FC236}">
                <a16:creationId xmlns:a16="http://schemas.microsoft.com/office/drawing/2014/main" id="{04EADDDE-AD4D-083A-935F-E07E66D75D9E}"/>
              </a:ext>
            </a:extLst>
          </p:cNvPr>
          <p:cNvSpPr txBox="1"/>
          <p:nvPr/>
        </p:nvSpPr>
        <p:spPr>
          <a:xfrm>
            <a:off x="874029" y="5072738"/>
            <a:ext cx="5816016" cy="1569660"/>
          </a:xfrm>
          <a:prstGeom prst="rect">
            <a:avLst/>
          </a:prstGeom>
          <a:noFill/>
        </p:spPr>
        <p:txBody>
          <a:bodyPr wrap="none" rtlCol="0">
            <a:spAutoFit/>
          </a:bodyPr>
          <a:lstStyle/>
          <a:p>
            <a:pPr marL="285750" indent="-285750">
              <a:buFont typeface="Wingdings" pitchFamily="2" charset="2"/>
              <a:buChar char="l"/>
            </a:pPr>
            <a:r>
              <a:rPr kumimoji="1" lang="en-US" altLang="ja-JP" sz="2400" dirty="0"/>
              <a:t>Particle identification</a:t>
            </a:r>
          </a:p>
          <a:p>
            <a:pPr marL="285750" indent="-285750">
              <a:buFont typeface="Wingdings" pitchFamily="2" charset="2"/>
              <a:buChar char="l"/>
            </a:pPr>
            <a:r>
              <a:rPr lang="en-US" altLang="ja-JP" sz="2400" dirty="0"/>
              <a:t>Quasi-elastic scattering cross section</a:t>
            </a:r>
          </a:p>
          <a:p>
            <a:r>
              <a:rPr lang="en-US" altLang="ja-JP" sz="2400" dirty="0"/>
              <a:t>       Differentiate by E</a:t>
            </a:r>
          </a:p>
          <a:p>
            <a:r>
              <a:rPr lang="en-US" altLang="ja-JP" sz="2400" dirty="0"/>
              <a:t>       Barrier distribution</a:t>
            </a:r>
            <a:endParaRPr kumimoji="1" lang="en-US" altLang="ja-JP" sz="2400"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321B396-B53B-6FF0-081E-60CF1B2D3B3D}"/>
                  </a:ext>
                </a:extLst>
              </p:cNvPr>
              <p:cNvSpPr txBox="1"/>
              <p:nvPr/>
            </p:nvSpPr>
            <p:spPr>
              <a:xfrm>
                <a:off x="7298928" y="4945806"/>
                <a:ext cx="4560223" cy="1569660"/>
              </a:xfrm>
              <a:prstGeom prst="rect">
                <a:avLst/>
              </a:prstGeom>
              <a:noFill/>
            </p:spPr>
            <p:txBody>
              <a:bodyPr wrap="none" rtlCol="0">
                <a:spAutoFit/>
              </a:bodyPr>
              <a:lstStyle/>
              <a:p>
                <a:pPr marL="285750" indent="-285750">
                  <a:buFont typeface="Wingdings" pitchFamily="2" charset="2"/>
                  <a:buChar char="l"/>
                </a:pPr>
                <a:r>
                  <a:rPr lang="en-US" altLang="ja-JP" sz="2400" dirty="0"/>
                  <a:t>α</a:t>
                </a:r>
                <a:r>
                  <a:rPr kumimoji="1" lang="en-US" altLang="ja-JP" sz="2400" dirty="0"/>
                  <a:t>energy</a:t>
                </a:r>
                <a:r>
                  <a:rPr lang="en-US" altLang="ja-JP" sz="2400" dirty="0"/>
                  <a:t> </a:t>
                </a:r>
              </a:p>
              <a:p>
                <a:r>
                  <a:rPr lang="en-US" altLang="ja-JP" sz="2400" dirty="0"/>
                  <a:t>        </a:t>
                </a:r>
                <a:r>
                  <a:rPr kumimoji="1" lang="en-US" altLang="ja-JP" sz="2400" dirty="0"/>
                  <a:t>Channel</a:t>
                </a:r>
                <a:r>
                  <a:rPr kumimoji="1" lang="ja-JP" altLang="en-US" sz="2400"/>
                  <a:t> </a:t>
                </a:r>
                <a:r>
                  <a:rPr kumimoji="1" lang="en-US" altLang="ja-JP" sz="2400" dirty="0"/>
                  <a:t>ID (2n,3n,4n…)</a:t>
                </a:r>
              </a:p>
              <a:p>
                <a:r>
                  <a:rPr lang="en-US" altLang="ja-JP" sz="2400" dirty="0"/>
                  <a:t>   </a:t>
                </a:r>
                <a:r>
                  <a:rPr lang="ja-JP" altLang="en-US" sz="2400"/>
                  <a:t> </a:t>
                </a:r>
                <a:r>
                  <a:rPr lang="en-US" altLang="ja-JP" sz="2400" dirty="0"/>
                  <a:t>    ER</a:t>
                </a:r>
                <a:r>
                  <a:rPr lang="ja-JP" altLang="en-US" sz="2400"/>
                  <a:t> </a:t>
                </a:r>
                <a:r>
                  <a:rPr lang="en-US" altLang="ja-JP" sz="2400" dirty="0"/>
                  <a:t>cross section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rPr>
                          <m:t>𝐸𝑅</m:t>
                        </m:r>
                      </m:sub>
                    </m:sSub>
                  </m:oMath>
                </a14:m>
                <a:endParaRPr kumimoji="1" lang="en-US" altLang="ja-JP" sz="2400" dirty="0"/>
              </a:p>
              <a:p>
                <a:r>
                  <a:rPr lang="en-US" altLang="ja-JP" sz="2400" dirty="0"/>
                  <a:t>        Excitation function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smtClean="0">
                            <a:latin typeface="Cambria Math" panose="02040503050406030204" pitchFamily="18" charset="0"/>
                            <a:ea typeface="Cambria Math" panose="02040503050406030204" pitchFamily="18" charset="0"/>
                          </a:rPr>
                          <m:t>𝜎</m:t>
                        </m:r>
                      </m:e>
                      <m:sub>
                        <m:r>
                          <a:rPr lang="en-US" altLang="ja-JP" sz="2400" b="0" i="1" smtClean="0">
                            <a:latin typeface="Cambria Math" panose="02040503050406030204" pitchFamily="18" charset="0"/>
                          </a:rPr>
                          <m:t>𝐸𝑅</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𝐸</m:t>
                    </m:r>
                    <m:r>
                      <a:rPr lang="en-US" altLang="ja-JP" sz="2400" b="0" i="1" smtClean="0">
                        <a:latin typeface="Cambria Math" panose="02040503050406030204" pitchFamily="18" charset="0"/>
                      </a:rPr>
                      <m:t>)</m:t>
                    </m:r>
                  </m:oMath>
                </a14:m>
                <a:endParaRPr kumimoji="1" lang="ja-JP" altLang="en-US" sz="2400"/>
              </a:p>
            </p:txBody>
          </p:sp>
        </mc:Choice>
        <mc:Fallback xmlns="">
          <p:sp>
            <p:nvSpPr>
              <p:cNvPr id="8" name="テキスト ボックス 7">
                <a:extLst>
                  <a:ext uri="{FF2B5EF4-FFF2-40B4-BE49-F238E27FC236}">
                    <a16:creationId xmlns:a16="http://schemas.microsoft.com/office/drawing/2014/main" id="{1321B396-B53B-6FF0-081E-60CF1B2D3B3D}"/>
                  </a:ext>
                </a:extLst>
              </p:cNvPr>
              <p:cNvSpPr txBox="1">
                <a:spLocks noRot="1" noChangeAspect="1" noMove="1" noResize="1" noEditPoints="1" noAdjustHandles="1" noChangeArrowheads="1" noChangeShapeType="1" noTextEdit="1"/>
              </p:cNvSpPr>
              <p:nvPr/>
            </p:nvSpPr>
            <p:spPr>
              <a:xfrm>
                <a:off x="7298928" y="4945806"/>
                <a:ext cx="4560223" cy="1569660"/>
              </a:xfrm>
              <a:prstGeom prst="rect">
                <a:avLst/>
              </a:prstGeom>
              <a:blipFill>
                <a:blip r:embed="rId5"/>
                <a:stretch>
                  <a:fillRect l="-1667" t="-3200" r="-278" b="-8000"/>
                </a:stretch>
              </a:blipFill>
            </p:spPr>
            <p:txBody>
              <a:bodyPr/>
              <a:lstStyle/>
              <a:p>
                <a:r>
                  <a:rPr lang="ja-JP" altLang="en-US">
                    <a:noFill/>
                  </a:rPr>
                  <a:t> </a:t>
                </a:r>
              </a:p>
            </p:txBody>
          </p:sp>
        </mc:Fallback>
      </mc:AlternateContent>
      <p:sp>
        <p:nvSpPr>
          <p:cNvPr id="9" name="右矢印 8">
            <a:extLst>
              <a:ext uri="{FF2B5EF4-FFF2-40B4-BE49-F238E27FC236}">
                <a16:creationId xmlns:a16="http://schemas.microsoft.com/office/drawing/2014/main" id="{BBE7C4E1-7A96-3066-F862-5813E9F373F9}"/>
              </a:ext>
            </a:extLst>
          </p:cNvPr>
          <p:cNvSpPr/>
          <p:nvPr/>
        </p:nvSpPr>
        <p:spPr>
          <a:xfrm>
            <a:off x="7392274" y="5775206"/>
            <a:ext cx="572130" cy="320400"/>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a:extLst>
              <a:ext uri="{FF2B5EF4-FFF2-40B4-BE49-F238E27FC236}">
                <a16:creationId xmlns:a16="http://schemas.microsoft.com/office/drawing/2014/main" id="{2C817B22-2616-56F2-FE0A-A62F26BE71DC}"/>
              </a:ext>
            </a:extLst>
          </p:cNvPr>
          <p:cNvSpPr/>
          <p:nvPr/>
        </p:nvSpPr>
        <p:spPr>
          <a:xfrm>
            <a:off x="7392274" y="6123009"/>
            <a:ext cx="572130" cy="316962"/>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a:extLst>
              <a:ext uri="{FF2B5EF4-FFF2-40B4-BE49-F238E27FC236}">
                <a16:creationId xmlns:a16="http://schemas.microsoft.com/office/drawing/2014/main" id="{1BEF464C-B746-FF1E-EE81-5FBDC0BF676E}"/>
              </a:ext>
            </a:extLst>
          </p:cNvPr>
          <p:cNvSpPr/>
          <p:nvPr/>
        </p:nvSpPr>
        <p:spPr>
          <a:xfrm>
            <a:off x="957021" y="5857568"/>
            <a:ext cx="572130" cy="316962"/>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a:extLst>
              <a:ext uri="{FF2B5EF4-FFF2-40B4-BE49-F238E27FC236}">
                <a16:creationId xmlns:a16="http://schemas.microsoft.com/office/drawing/2014/main" id="{A8EE2DF2-5757-FFBC-350F-80412973F98F}"/>
              </a:ext>
            </a:extLst>
          </p:cNvPr>
          <p:cNvSpPr/>
          <p:nvPr/>
        </p:nvSpPr>
        <p:spPr>
          <a:xfrm>
            <a:off x="957021" y="6254572"/>
            <a:ext cx="572130" cy="316962"/>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E730FD08-1CB4-D337-A554-174E161EC3DF}"/>
              </a:ext>
            </a:extLst>
          </p:cNvPr>
          <p:cNvSpPr/>
          <p:nvPr/>
        </p:nvSpPr>
        <p:spPr>
          <a:xfrm>
            <a:off x="7392274" y="5413674"/>
            <a:ext cx="572130" cy="316962"/>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264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Results</a:t>
            </a:r>
          </a:p>
        </p:txBody>
      </p:sp>
      <p:pic>
        <p:nvPicPr>
          <p:cNvPr id="4" name="図 3">
            <a:extLst>
              <a:ext uri="{FF2B5EF4-FFF2-40B4-BE49-F238E27FC236}">
                <a16:creationId xmlns:a16="http://schemas.microsoft.com/office/drawing/2014/main" id="{BDA4C8E7-77B8-98D4-F079-03BC8A00FF47}"/>
              </a:ext>
            </a:extLst>
          </p:cNvPr>
          <p:cNvPicPr>
            <a:picLocks noChangeAspect="1"/>
          </p:cNvPicPr>
          <p:nvPr/>
        </p:nvPicPr>
        <p:blipFill>
          <a:blip r:embed="rId3"/>
          <a:srcRect/>
          <a:stretch/>
        </p:blipFill>
        <p:spPr>
          <a:xfrm>
            <a:off x="172815" y="670657"/>
            <a:ext cx="4408557" cy="2918907"/>
          </a:xfrm>
          <a:prstGeom prst="rect">
            <a:avLst/>
          </a:prstGeom>
        </p:spPr>
      </p:pic>
      <p:cxnSp>
        <p:nvCxnSpPr>
          <p:cNvPr id="6" name="直線コネクタ 5">
            <a:extLst>
              <a:ext uri="{FF2B5EF4-FFF2-40B4-BE49-F238E27FC236}">
                <a16:creationId xmlns:a16="http://schemas.microsoft.com/office/drawing/2014/main" id="{0CAEC086-04AC-7550-0396-43E2B790A47A}"/>
              </a:ext>
            </a:extLst>
          </p:cNvPr>
          <p:cNvCxnSpPr>
            <a:cxnSpLocks/>
          </p:cNvCxnSpPr>
          <p:nvPr/>
        </p:nvCxnSpPr>
        <p:spPr>
          <a:xfrm>
            <a:off x="629728" y="2160353"/>
            <a:ext cx="2958861"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04D52A3-5DC3-FD53-DB05-7D36A9BA62CA}"/>
              </a:ext>
            </a:extLst>
          </p:cNvPr>
          <p:cNvCxnSpPr>
            <a:cxnSpLocks/>
          </p:cNvCxnSpPr>
          <p:nvPr/>
        </p:nvCxnSpPr>
        <p:spPr>
          <a:xfrm>
            <a:off x="3571337" y="2160353"/>
            <a:ext cx="0" cy="1145645"/>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2139106-C27D-EE13-EC2E-6D71AA8A18FC}"/>
              </a:ext>
            </a:extLst>
          </p:cNvPr>
          <p:cNvSpPr txBox="1"/>
          <p:nvPr/>
        </p:nvSpPr>
        <p:spPr>
          <a:xfrm rot="19800000">
            <a:off x="1547544" y="2183512"/>
            <a:ext cx="2460459" cy="584775"/>
          </a:xfrm>
          <a:prstGeom prst="rect">
            <a:avLst/>
          </a:prstGeom>
          <a:noFill/>
        </p:spPr>
        <p:txBody>
          <a:bodyPr wrap="square">
            <a:spAutoFit/>
          </a:bodyPr>
          <a:lstStyle/>
          <a:p>
            <a:r>
              <a:rPr lang="en-US" altLang="ja-JP" sz="3200" b="1" dirty="0">
                <a:solidFill>
                  <a:schemeClr val="tx1">
                    <a:alpha val="47000"/>
                  </a:schemeClr>
                </a:solidFill>
              </a:rPr>
              <a:t>Preliminary</a:t>
            </a:r>
            <a:endParaRPr lang="ja-JP" altLang="en-US" sz="3200" b="1">
              <a:solidFill>
                <a:schemeClr val="tx1">
                  <a:alpha val="47000"/>
                </a:schemeClr>
              </a:solidFill>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9437035-29F1-A2E4-E96E-772B8E659488}"/>
                  </a:ext>
                </a:extLst>
              </p:cNvPr>
              <p:cNvSpPr txBox="1"/>
              <p:nvPr/>
            </p:nvSpPr>
            <p:spPr>
              <a:xfrm>
                <a:off x="5373239" y="1788710"/>
                <a:ext cx="6285705" cy="954107"/>
              </a:xfrm>
              <a:prstGeom prst="rect">
                <a:avLst/>
              </a:prstGeom>
              <a:noFill/>
            </p:spPr>
            <p:txBody>
              <a:bodyPr wrap="square" rtlCol="0">
                <a:spAutoFit/>
              </a:bodyPr>
              <a:lstStyle/>
              <a:p>
                <a:r>
                  <a:rPr kumimoji="1" lang="en" altLang="ja-JP" sz="3200" b="1" dirty="0">
                    <a:solidFill>
                      <a:srgbClr val="FF0000"/>
                    </a:solidFill>
                  </a:rPr>
                  <a:t> </a:t>
                </a:r>
                <a:r>
                  <a:rPr kumimoji="1" lang="en" altLang="ja-JP" sz="2400" b="1" dirty="0"/>
                  <a:t>The average barrier height is derived as</a:t>
                </a:r>
              </a:p>
              <a:p>
                <a:r>
                  <a:rPr kumimoji="1" lang="en" altLang="ja-JP" sz="2400" b="1" dirty="0">
                    <a:solidFill>
                      <a:srgbClr val="00B050"/>
                    </a:solidFill>
                  </a:rPr>
                  <a:t>B</a:t>
                </a:r>
                <a:r>
                  <a:rPr kumimoji="1" lang="en" altLang="ja-JP" sz="2400" b="1" baseline="-25000" dirty="0">
                    <a:solidFill>
                      <a:srgbClr val="00B050"/>
                    </a:solidFill>
                  </a:rPr>
                  <a:t>0</a:t>
                </a:r>
                <a:r>
                  <a:rPr kumimoji="1" lang="en" altLang="ja-JP" sz="2400" b="1" dirty="0">
                    <a:solidFill>
                      <a:srgbClr val="00B050"/>
                    </a:solidFill>
                  </a:rPr>
                  <a:t>(R(E)=0.5)</a:t>
                </a:r>
                <a14:m>
                  <m:oMath xmlns:m="http://schemas.openxmlformats.org/officeDocument/2006/math">
                    <m:r>
                      <a:rPr kumimoji="1" lang="en" altLang="ja-JP" sz="2400" b="1" i="1" smtClean="0">
                        <a:solidFill>
                          <a:srgbClr val="00B050"/>
                        </a:solidFill>
                        <a:latin typeface="Cambria Math" panose="02040503050406030204" pitchFamily="18" charset="0"/>
                        <a:ea typeface="Cambria Math" panose="02040503050406030204" pitchFamily="18" charset="0"/>
                      </a:rPr>
                      <m:t>~</m:t>
                    </m:r>
                  </m:oMath>
                </a14:m>
                <a:r>
                  <a:rPr kumimoji="1" lang="en" altLang="ja-JP" sz="2400" b="1" dirty="0">
                    <a:solidFill>
                      <a:srgbClr val="00B050"/>
                    </a:solidFill>
                  </a:rPr>
                  <a:t>168 MeV</a:t>
                </a:r>
              </a:p>
            </p:txBody>
          </p:sp>
        </mc:Choice>
        <mc:Fallback xmlns="">
          <p:sp>
            <p:nvSpPr>
              <p:cNvPr id="17" name="テキスト ボックス 16">
                <a:extLst>
                  <a:ext uri="{FF2B5EF4-FFF2-40B4-BE49-F238E27FC236}">
                    <a16:creationId xmlns:a16="http://schemas.microsoft.com/office/drawing/2014/main" id="{B9437035-29F1-A2E4-E96E-772B8E659488}"/>
                  </a:ext>
                </a:extLst>
              </p:cNvPr>
              <p:cNvSpPr txBox="1">
                <a:spLocks noRot="1" noChangeAspect="1" noMove="1" noResize="1" noEditPoints="1" noAdjustHandles="1" noChangeArrowheads="1" noChangeShapeType="1" noTextEdit="1"/>
              </p:cNvSpPr>
              <p:nvPr/>
            </p:nvSpPr>
            <p:spPr>
              <a:xfrm>
                <a:off x="5373239" y="1788710"/>
                <a:ext cx="6285705" cy="954107"/>
              </a:xfrm>
              <a:prstGeom prst="rect">
                <a:avLst/>
              </a:prstGeom>
              <a:blipFill>
                <a:blip r:embed="rId4"/>
                <a:stretch>
                  <a:fillRect l="-1408" b="-14286"/>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FDF0275D-B913-FE19-A257-2FC576B81D49}"/>
              </a:ext>
            </a:extLst>
          </p:cNvPr>
          <p:cNvSpPr txBox="1"/>
          <p:nvPr/>
        </p:nvSpPr>
        <p:spPr>
          <a:xfrm>
            <a:off x="5373240" y="2821826"/>
            <a:ext cx="6119760" cy="954107"/>
          </a:xfrm>
          <a:prstGeom prst="rect">
            <a:avLst/>
          </a:prstGeom>
          <a:noFill/>
        </p:spPr>
        <p:txBody>
          <a:bodyPr wrap="square" rtlCol="0">
            <a:spAutoFit/>
          </a:bodyPr>
          <a:lstStyle/>
          <a:p>
            <a:r>
              <a:rPr kumimoji="1" lang="en" altLang="ja-JP" sz="3200" b="1" dirty="0">
                <a:solidFill>
                  <a:srgbClr val="FF0000"/>
                </a:solidFill>
              </a:rPr>
              <a:t> </a:t>
            </a:r>
            <a:r>
              <a:rPr kumimoji="1" lang="en" altLang="ja-JP" sz="2400" b="1" dirty="0"/>
              <a:t>From the excitation function results,</a:t>
            </a:r>
          </a:p>
          <a:p>
            <a:r>
              <a:rPr kumimoji="1" lang="en" altLang="ja-JP" sz="2400" b="1" dirty="0" err="1">
                <a:solidFill>
                  <a:srgbClr val="FF0000"/>
                </a:solidFill>
              </a:rPr>
              <a:t>E</a:t>
            </a:r>
            <a:r>
              <a:rPr kumimoji="1" lang="en" altLang="ja-JP" sz="2400" b="1" baseline="-25000" dirty="0" err="1">
                <a:solidFill>
                  <a:srgbClr val="FF0000"/>
                </a:solidFill>
              </a:rPr>
              <a:t>opt</a:t>
            </a:r>
            <a:r>
              <a:rPr kumimoji="1" lang="en" altLang="ja-JP" sz="2400" b="1" baseline="-25000" dirty="0">
                <a:solidFill>
                  <a:srgbClr val="FF0000"/>
                </a:solidFill>
              </a:rPr>
              <a:t> </a:t>
            </a:r>
            <a:r>
              <a:rPr kumimoji="1" lang="en" altLang="ja-JP" sz="2400" b="1" dirty="0">
                <a:solidFill>
                  <a:srgbClr val="FF0000"/>
                </a:solidFill>
              </a:rPr>
              <a:t>= 162-166 MeV</a:t>
            </a:r>
            <a:endParaRPr kumimoji="1" lang="en-US" altLang="ja-JP" sz="2400" b="1" dirty="0">
              <a:solidFill>
                <a:srgbClr val="FF0000"/>
              </a:solidFill>
            </a:endParaRPr>
          </a:p>
        </p:txBody>
      </p:sp>
      <p:sp>
        <p:nvSpPr>
          <p:cNvPr id="19" name="テキスト ボックス 18">
            <a:extLst>
              <a:ext uri="{FF2B5EF4-FFF2-40B4-BE49-F238E27FC236}">
                <a16:creationId xmlns:a16="http://schemas.microsoft.com/office/drawing/2014/main" id="{14A137BE-C779-DA72-F373-BB1948DEA564}"/>
              </a:ext>
            </a:extLst>
          </p:cNvPr>
          <p:cNvSpPr txBox="1"/>
          <p:nvPr/>
        </p:nvSpPr>
        <p:spPr>
          <a:xfrm>
            <a:off x="5343370" y="5051941"/>
            <a:ext cx="6666323" cy="523220"/>
          </a:xfrm>
          <a:prstGeom prst="rect">
            <a:avLst/>
          </a:prstGeom>
          <a:noFill/>
        </p:spPr>
        <p:txBody>
          <a:bodyPr wrap="square" rtlCol="0">
            <a:spAutoFit/>
          </a:bodyPr>
          <a:lstStyle/>
          <a:p>
            <a:r>
              <a:rPr kumimoji="1" lang="en" altLang="ja-JP" sz="2800" b="1" dirty="0">
                <a:solidFill>
                  <a:srgbClr val="FF0000"/>
                </a:solidFill>
              </a:rPr>
              <a:t>Agree with an accuracy of a few MeV.</a:t>
            </a:r>
          </a:p>
        </p:txBody>
      </p:sp>
      <p:sp>
        <p:nvSpPr>
          <p:cNvPr id="21" name="下矢印 20">
            <a:extLst>
              <a:ext uri="{FF2B5EF4-FFF2-40B4-BE49-F238E27FC236}">
                <a16:creationId xmlns:a16="http://schemas.microsoft.com/office/drawing/2014/main" id="{DB1871C9-DAE1-72D4-5604-4584997D0358}"/>
              </a:ext>
            </a:extLst>
          </p:cNvPr>
          <p:cNvSpPr/>
          <p:nvPr/>
        </p:nvSpPr>
        <p:spPr>
          <a:xfrm>
            <a:off x="7078376" y="4043839"/>
            <a:ext cx="2135250" cy="740196"/>
          </a:xfrm>
          <a:prstGeom prst="downArrow">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325326D-36A1-4302-FBB5-E6C0AE540546}"/>
              </a:ext>
            </a:extLst>
          </p:cNvPr>
          <p:cNvSpPr txBox="1"/>
          <p:nvPr/>
        </p:nvSpPr>
        <p:spPr>
          <a:xfrm>
            <a:off x="3353168" y="3366886"/>
            <a:ext cx="436338" cy="369332"/>
          </a:xfrm>
          <a:prstGeom prst="rect">
            <a:avLst/>
          </a:prstGeom>
          <a:noFill/>
        </p:spPr>
        <p:txBody>
          <a:bodyPr wrap="none" rtlCol="0">
            <a:spAutoFit/>
          </a:bodyPr>
          <a:lstStyle/>
          <a:p>
            <a:r>
              <a:rPr kumimoji="1" lang="en" altLang="ja-JP" sz="1800" b="1" dirty="0">
                <a:solidFill>
                  <a:srgbClr val="00B050"/>
                </a:solidFill>
              </a:rPr>
              <a:t>B</a:t>
            </a:r>
            <a:r>
              <a:rPr kumimoji="1" lang="en" altLang="ja-JP" sz="1800" b="1" baseline="-25000" dirty="0">
                <a:solidFill>
                  <a:srgbClr val="00B050"/>
                </a:solidFill>
              </a:rPr>
              <a:t>0</a:t>
            </a:r>
            <a:endParaRPr kumimoji="1" lang="ja-JP" altLang="en-US"/>
          </a:p>
        </p:txBody>
      </p:sp>
      <p:pic>
        <p:nvPicPr>
          <p:cNvPr id="12" name="図 11">
            <a:extLst>
              <a:ext uri="{FF2B5EF4-FFF2-40B4-BE49-F238E27FC236}">
                <a16:creationId xmlns:a16="http://schemas.microsoft.com/office/drawing/2014/main" id="{50A41C81-B355-3F7B-9F01-275EAED1FD10}"/>
              </a:ext>
            </a:extLst>
          </p:cNvPr>
          <p:cNvPicPr>
            <a:picLocks noChangeAspect="1"/>
          </p:cNvPicPr>
          <p:nvPr/>
        </p:nvPicPr>
        <p:blipFill>
          <a:blip r:embed="rId5"/>
          <a:srcRect/>
          <a:stretch/>
        </p:blipFill>
        <p:spPr>
          <a:xfrm>
            <a:off x="291567" y="3667189"/>
            <a:ext cx="4506064" cy="3110108"/>
          </a:xfrm>
          <a:prstGeom prst="rect">
            <a:avLst/>
          </a:prstGeom>
        </p:spPr>
      </p:pic>
    </p:spTree>
    <p:extLst>
      <p:ext uri="{BB962C8B-B14F-4D97-AF65-F5344CB8AC3E}">
        <p14:creationId xmlns:p14="http://schemas.microsoft.com/office/powerpoint/2010/main" val="22270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ED39CC1-A6A9-C41B-787B-24EDB97ABD51}"/>
              </a:ext>
            </a:extLst>
          </p:cNvPr>
          <p:cNvSpPr/>
          <p:nvPr/>
        </p:nvSpPr>
        <p:spPr>
          <a:xfrm>
            <a:off x="0" y="0"/>
            <a:ext cx="12192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solidFill>
                  <a:schemeClr val="tx1"/>
                </a:solidFill>
                <a:latin typeface="Calibri" panose="020F0502020204030204" pitchFamily="34" charset="0"/>
                <a:cs typeface="Calibri" panose="020F0502020204030204" pitchFamily="34" charset="0"/>
              </a:rPr>
              <a:t>Summary</a:t>
            </a:r>
            <a:r>
              <a:rPr lang="ja-JP" altLang="en-US" sz="4000" b="1">
                <a:solidFill>
                  <a:schemeClr val="tx1"/>
                </a:solidFill>
                <a:latin typeface="Calibri" panose="020F0502020204030204" pitchFamily="34" charset="0"/>
                <a:cs typeface="Calibri" panose="020F0502020204030204" pitchFamily="34" charset="0"/>
              </a:rPr>
              <a:t>・</a:t>
            </a:r>
            <a:r>
              <a:rPr lang="en-US" altLang="ja-JP" sz="4000" b="1" dirty="0">
                <a:solidFill>
                  <a:schemeClr val="tx1"/>
                </a:solidFill>
                <a:latin typeface="Calibri" panose="020F0502020204030204" pitchFamily="34" charset="0"/>
                <a:cs typeface="Calibri" panose="020F0502020204030204" pitchFamily="34" charset="0"/>
              </a:rPr>
              <a:t>Future outlook</a:t>
            </a:r>
          </a:p>
        </p:txBody>
      </p:sp>
      <p:sp>
        <p:nvSpPr>
          <p:cNvPr id="13" name="テキスト ボックス 12">
            <a:extLst>
              <a:ext uri="{FF2B5EF4-FFF2-40B4-BE49-F238E27FC236}">
                <a16:creationId xmlns:a16="http://schemas.microsoft.com/office/drawing/2014/main" id="{9571FBBE-2623-DDA3-F29F-47D94F1F6AF0}"/>
              </a:ext>
            </a:extLst>
          </p:cNvPr>
          <p:cNvSpPr txBox="1"/>
          <p:nvPr/>
        </p:nvSpPr>
        <p:spPr>
          <a:xfrm>
            <a:off x="440905" y="976534"/>
            <a:ext cx="11661913" cy="5632311"/>
          </a:xfrm>
          <a:prstGeom prst="rect">
            <a:avLst/>
          </a:prstGeom>
          <a:noFill/>
        </p:spPr>
        <p:txBody>
          <a:bodyPr wrap="square" rtlCol="0">
            <a:spAutoFit/>
          </a:bodyPr>
          <a:lstStyle/>
          <a:p>
            <a:pPr marL="571500" indent="-571500">
              <a:buFont typeface="Wingdings" pitchFamily="2" charset="2"/>
              <a:buChar char="l"/>
            </a:pPr>
            <a:r>
              <a:rPr lang="en" altLang="ja-JP" sz="3600" b="1" i="0" dirty="0">
                <a:effectLst/>
                <a:latin typeface="Arial" panose="020B0604020202020204" pitchFamily="34" charset="0"/>
                <a:cs typeface="Arial" panose="020B0604020202020204" pitchFamily="34" charset="0"/>
              </a:rPr>
              <a:t>The </a:t>
            </a:r>
            <a:r>
              <a:rPr lang="en" altLang="ja-JP" sz="3600" b="1" i="0" dirty="0">
                <a:solidFill>
                  <a:srgbClr val="00B050"/>
                </a:solidFill>
                <a:effectLst/>
                <a:latin typeface="Arial" panose="020B0604020202020204" pitchFamily="34" charset="0"/>
                <a:cs typeface="Arial" panose="020B0604020202020204" pitchFamily="34" charset="0"/>
              </a:rPr>
              <a:t>fusion barrier distribution </a:t>
            </a:r>
            <a:r>
              <a:rPr lang="en" altLang="ja-JP" sz="3600" b="1" i="0" dirty="0">
                <a:effectLst/>
                <a:latin typeface="Arial" panose="020B0604020202020204" pitchFamily="34" charset="0"/>
                <a:cs typeface="Arial" panose="020B0604020202020204" pitchFamily="34" charset="0"/>
              </a:rPr>
              <a:t>and the </a:t>
            </a:r>
            <a:r>
              <a:rPr lang="en" altLang="ja-JP" sz="3600" b="1" i="0" dirty="0">
                <a:solidFill>
                  <a:srgbClr val="FF0000"/>
                </a:solidFill>
                <a:effectLst/>
                <a:latin typeface="Arial" panose="020B0604020202020204" pitchFamily="34" charset="0"/>
                <a:cs typeface="Arial" panose="020B0604020202020204" pitchFamily="34" charset="0"/>
              </a:rPr>
              <a:t>excitation function</a:t>
            </a:r>
            <a:r>
              <a:rPr lang="en" altLang="ja-JP" sz="3600" b="1" i="0" dirty="0">
                <a:effectLst/>
                <a:latin typeface="Arial" panose="020B0604020202020204" pitchFamily="34" charset="0"/>
                <a:cs typeface="Arial" panose="020B0604020202020204" pitchFamily="34" charset="0"/>
              </a:rPr>
              <a:t> were measured in the </a:t>
            </a:r>
            <a:r>
              <a:rPr lang="en" altLang="ja-JP" sz="3600" b="1" i="0" baseline="30000" dirty="0">
                <a:effectLst/>
                <a:latin typeface="Arial" panose="020B0604020202020204" pitchFamily="34" charset="0"/>
                <a:cs typeface="Arial" panose="020B0604020202020204" pitchFamily="34" charset="0"/>
              </a:rPr>
              <a:t>51</a:t>
            </a:r>
            <a:r>
              <a:rPr lang="en" altLang="ja-JP" sz="3600" b="1" i="0" dirty="0">
                <a:effectLst/>
                <a:latin typeface="Arial" panose="020B0604020202020204" pitchFamily="34" charset="0"/>
                <a:cs typeface="Arial" panose="020B0604020202020204" pitchFamily="34" charset="0"/>
              </a:rPr>
              <a:t>V+</a:t>
            </a:r>
            <a:r>
              <a:rPr lang="en" altLang="ja-JP" sz="3600" b="1" i="0" baseline="30000" dirty="0">
                <a:effectLst/>
                <a:latin typeface="Arial" panose="020B0604020202020204" pitchFamily="34" charset="0"/>
                <a:cs typeface="Arial" panose="020B0604020202020204" pitchFamily="34" charset="0"/>
              </a:rPr>
              <a:t>159</a:t>
            </a:r>
            <a:r>
              <a:rPr lang="en" altLang="ja-JP" sz="3600" b="1" i="0" dirty="0">
                <a:effectLst/>
                <a:latin typeface="Arial" panose="020B0604020202020204" pitchFamily="34" charset="0"/>
                <a:cs typeface="Arial" panose="020B0604020202020204" pitchFamily="34" charset="0"/>
              </a:rPr>
              <a:t>Tb system at RIKEN using GARIS-III separator.</a:t>
            </a:r>
            <a:endParaRPr kumimoji="1" lang="en" altLang="ja-JP" sz="3600" b="1" dirty="0">
              <a:latin typeface="Arial" panose="020B0604020202020204" pitchFamily="34" charset="0"/>
              <a:cs typeface="Arial" panose="020B0604020202020204" pitchFamily="34" charset="0"/>
            </a:endParaRPr>
          </a:p>
          <a:p>
            <a:pPr marL="571500" indent="-571500">
              <a:buFont typeface="Wingdings" pitchFamily="2" charset="2"/>
              <a:buChar char="l"/>
            </a:pPr>
            <a:endParaRPr kumimoji="1" lang="en" altLang="ja-JP" sz="3200" b="1" dirty="0">
              <a:latin typeface="Arial" panose="020B0604020202020204" pitchFamily="34" charset="0"/>
              <a:cs typeface="Arial" panose="020B0604020202020204" pitchFamily="34" charset="0"/>
            </a:endParaRPr>
          </a:p>
          <a:p>
            <a:pPr marL="571500" indent="-571500">
              <a:buFont typeface="Wingdings" pitchFamily="2" charset="2"/>
              <a:buChar char="l"/>
            </a:pPr>
            <a:r>
              <a:rPr kumimoji="1" lang="en" altLang="ja-JP" sz="3600" b="1" dirty="0">
                <a:latin typeface="Arial" panose="020B0604020202020204" pitchFamily="34" charset="0"/>
                <a:cs typeface="Arial" panose="020B0604020202020204" pitchFamily="34" charset="0"/>
              </a:rPr>
              <a:t>The </a:t>
            </a:r>
            <a:r>
              <a:rPr kumimoji="1" lang="en" altLang="ja-JP" sz="3600" b="1" dirty="0">
                <a:solidFill>
                  <a:srgbClr val="00B050"/>
                </a:solidFill>
                <a:latin typeface="Arial" panose="020B0604020202020204" pitchFamily="34" charset="0"/>
                <a:cs typeface="Arial" panose="020B0604020202020204" pitchFamily="34" charset="0"/>
              </a:rPr>
              <a:t>average barrier height</a:t>
            </a:r>
            <a:r>
              <a:rPr kumimoji="1" lang="en" altLang="ja-JP" sz="3600" b="1" dirty="0">
                <a:latin typeface="Arial" panose="020B0604020202020204" pitchFamily="34" charset="0"/>
                <a:cs typeface="Arial" panose="020B0604020202020204" pitchFamily="34" charset="0"/>
              </a:rPr>
              <a:t> and the </a:t>
            </a:r>
            <a:r>
              <a:rPr kumimoji="1" lang="en" altLang="ja-JP" sz="3600" b="1" dirty="0">
                <a:solidFill>
                  <a:srgbClr val="FF0000"/>
                </a:solidFill>
                <a:latin typeface="Arial" panose="020B0604020202020204" pitchFamily="34" charset="0"/>
                <a:cs typeface="Arial" panose="020B0604020202020204" pitchFamily="34" charset="0"/>
              </a:rPr>
              <a:t>optimum energy </a:t>
            </a:r>
            <a:r>
              <a:rPr kumimoji="1" lang="en" altLang="ja-JP" sz="3600" b="1" dirty="0">
                <a:latin typeface="Arial" panose="020B0604020202020204" pitchFamily="34" charset="0"/>
                <a:cs typeface="Arial" panose="020B0604020202020204" pitchFamily="34" charset="0"/>
              </a:rPr>
              <a:t>(peak of the excitation function) were found to be in agreement within a few MeV.</a:t>
            </a:r>
          </a:p>
          <a:p>
            <a:pPr marL="571500" indent="-571500">
              <a:buFont typeface="Wingdings" pitchFamily="2" charset="2"/>
              <a:buChar char="l"/>
            </a:pPr>
            <a:endParaRPr lang="en" altLang="ja-JP" sz="3200" b="1" dirty="0">
              <a:latin typeface="Arial" panose="020B0604020202020204" pitchFamily="34" charset="0"/>
              <a:cs typeface="Arial" panose="020B0604020202020204" pitchFamily="34" charset="0"/>
            </a:endParaRPr>
          </a:p>
          <a:p>
            <a:pPr marL="571500" indent="-571500">
              <a:buFont typeface="Wingdings" pitchFamily="2" charset="2"/>
              <a:buChar char="l"/>
            </a:pPr>
            <a:r>
              <a:rPr kumimoji="1" lang="en-US" altLang="ja-JP" sz="3600" b="1" dirty="0">
                <a:latin typeface="Arial" panose="020B0604020202020204" pitchFamily="34" charset="0"/>
                <a:cs typeface="Arial" panose="020B0604020202020204" pitchFamily="34" charset="0"/>
              </a:rPr>
              <a:t>Since these are very preliminary results, </a:t>
            </a:r>
            <a:r>
              <a:rPr kumimoji="1" lang="en-US" altLang="ja-JP" sz="3600" b="1" dirty="0">
                <a:solidFill>
                  <a:srgbClr val="0070C0"/>
                </a:solidFill>
                <a:latin typeface="Arial" panose="020B0604020202020204" pitchFamily="34" charset="0"/>
                <a:cs typeface="Arial" panose="020B0604020202020204" pitchFamily="34" charset="0"/>
              </a:rPr>
              <a:t>more detailed analysis</a:t>
            </a:r>
            <a:r>
              <a:rPr kumimoji="1" lang="en-US" altLang="ja-JP" sz="3600" b="1" dirty="0">
                <a:latin typeface="Arial" panose="020B0604020202020204" pitchFamily="34" charset="0"/>
                <a:cs typeface="Arial" panose="020B0604020202020204" pitchFamily="34" charset="0"/>
              </a:rPr>
              <a:t> is now on going.</a:t>
            </a:r>
            <a:endParaRPr kumimoji="1" lang="ja-JP" alt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1734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TotalTime>
  <Words>1943</Words>
  <Application>Microsoft Macintosh PowerPoint</Application>
  <PresentationFormat>ワイド画面</PresentationFormat>
  <Paragraphs>146</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-apple-system</vt:lpstr>
      <vt:lpstr>-webkit-standard</vt:lpstr>
      <vt:lpstr>游ゴシック</vt:lpstr>
      <vt:lpstr>游ゴシック Light</vt:lpstr>
      <vt:lpstr>Arial</vt:lpstr>
      <vt:lpstr>Calibri</vt:lpstr>
      <vt:lpstr>Cambria Math</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michimoto yuya</dc:creator>
  <cp:lastModifiedBy>michimoto yuya</cp:lastModifiedBy>
  <cp:revision>18</cp:revision>
  <dcterms:created xsi:type="dcterms:W3CDTF">2023-07-30T06:35:05Z</dcterms:created>
  <dcterms:modified xsi:type="dcterms:W3CDTF">2023-08-07T17:53:15Z</dcterms:modified>
</cp:coreProperties>
</file>