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1" r:id="rId4"/>
    <p:sldId id="262" r:id="rId5"/>
    <p:sldId id="267" r:id="rId6"/>
    <p:sldId id="266" r:id="rId7"/>
    <p:sldId id="265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/>
    <p:restoredTop sz="80352"/>
  </p:normalViewPr>
  <p:slideViewPr>
    <p:cSldViewPr snapToGrid="0">
      <p:cViewPr varScale="1">
        <p:scale>
          <a:sx n="98" d="100"/>
          <a:sy n="98" d="100"/>
        </p:scale>
        <p:origin x="952" y="184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CDB0E-6B7D-804C-91DF-8DFB2EA03166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C1244-79E8-F94E-A3E0-80997B3BC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98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I am Yosuke Yamamoto, from Kyushu University. 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I would like to give a short presentation for my poster. 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 will be presenting about the topic of "Reconstruction of Magnesium-33 to Aluminum-33 decay scheme.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1D384-0FEB-294F-92E1-E4DDE51CB84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3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Let me start with physics motivation.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The neutron-rich nuclei around the magic number, N=20, has a region called the island of inversion.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This region has a large axisymmetric deformation in the ground state, contrary to the finding of stable nuclei that are stable and spherical in the ground state near the magic number. 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To unravel the mechanism of their appearance, our group studied the neutron-rich Aluminum nuclei located on the northern boundary of this nuclear region.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 the present work, we performed an experiment to investigate the level scheme of Aluminum-33, by using beta-decay of Magnesium-33</a:t>
            </a:r>
            <a:r>
              <a:rPr lang="en-US" altLang="ja-JP" sz="1800" dirty="0">
                <a:effectLst/>
                <a:latin typeface="游明朝" panose="02020400000000000000" pitchFamily="18" charset="-128"/>
                <a:cs typeface="Arial" panose="020B0604020202020204" pitchFamily="34" charset="0"/>
              </a:rPr>
              <a:t>.</a:t>
            </a:r>
            <a:r>
              <a:rPr lang="ja-JP" altLang="ja-JP" sz="2800">
                <a:effectLst/>
              </a:rPr>
              <a:t>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C1244-79E8-F94E-A3E0-80997B3BC25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The experiment was performed a TRIUMF in Canada.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This figure shows the experimental setup.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Magnesium-33 was produced by the target fragmentation reaction with 500-MeV proton beam on UCx target.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The gamma and beta rays were detected by eight Germanium detectors and ten plastic scintillators.</a:t>
            </a:r>
          </a:p>
          <a:p>
            <a:pPr algn="just"/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C1244-79E8-F94E-A3E0-80997B3BC25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5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Let me show a part of analysis, energy calibration of Germanium detectors.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 the beta decay of Magnesium-33, high energy gamma rays above 3000 keV are expected to be emitted.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18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So, we used these three standard sources to cover the energy range from 100 to 3500 keV.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First, I created a graph of peak channels versus energies of gamma-rays from these sources and fitted them with a linear function. 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Next, I calculated the residuals from first graph, and created second graph.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 second graph, I found non-linearity around 1000 keV.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Therefore, I used two linear fitting functions for energies above and below 1000 keV.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results are shown in the third graph, which indicates that the residuals decreased, and the accuracy of the energy calibration has improved.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C1244-79E8-F94E-A3E0-80997B3BC25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18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Next, I conducted gamma-gamma analysis to construct a decay scheme. 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graph above represents the detected single gamma-rays in experiment and green stars indicate known gamma-rays from Aluminum-33. 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graph below shows the result of applying a gate to the 1618 keV peak. 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red stars represent gamma-ray peaks from Aluminum-33 that are coincident with the 1618 keV gamma-ray. 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graph allowed me to identify the gamma-rays that are in cascade with the gated peak.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By this analysis, I was able to construct the decay scheme shown in this figure.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C1244-79E8-F94E-A3E0-80997B3BC25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62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ja-JP" b="0" i="0" dirty="0">
                <a:solidFill>
                  <a:srgbClr val="374151"/>
                </a:solidFill>
                <a:effectLst/>
                <a:latin typeface="Söhne"/>
              </a:rPr>
              <a:t>In my poster session, I will present a detailed explanation of the these key topics.</a:t>
            </a:r>
          </a:p>
          <a:p>
            <a:r>
              <a:rPr lang="en" altLang="ja-JP" b="0" i="0" dirty="0">
                <a:solidFill>
                  <a:srgbClr val="374151"/>
                </a:solidFill>
                <a:effectLst/>
                <a:latin typeface="Söhne"/>
              </a:rPr>
              <a:t>I invite all interested participants to visit my poster. </a:t>
            </a:r>
          </a:p>
          <a:p>
            <a:r>
              <a:rPr lang="en" altLang="ja-JP" b="0" i="0" dirty="0">
                <a:solidFill>
                  <a:srgbClr val="374151"/>
                </a:solidFill>
                <a:effectLst/>
                <a:latin typeface="Söhne"/>
              </a:rPr>
              <a:t>Thank you. for your attention.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C1244-79E8-F94E-A3E0-80997B3BC25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0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440DE4-C0E7-B72B-BF1C-2B8E1C5CC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818351-C514-7D16-8DF5-DDF85B8BB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66A5A6-CF77-39D2-28B3-1051FD2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F3560E-203D-3791-BF93-69F611BA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667197-B2F4-B416-8B5A-440F0DB7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59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FFEB84-4F05-832C-26FF-88AA61CC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445C84-2211-3BF0-5DA5-215E524E8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294443-0153-E1B6-4841-97D1818A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D39542-562B-2538-E895-563CFA03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C492C9-A9E0-3555-38A5-72FB8807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79E823B-646D-0F6F-5E37-72D19B981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A5126A-E90E-69E7-2FEB-615F9A7D2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E262B0-E713-BEE3-109D-6F35B24C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1EB21A-32CB-4732-7CCA-6F88182E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212BD-B89C-C744-470E-2508ADFA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70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5289629"/>
            <a:ext cx="11262866" cy="1100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034" y="1228774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4154213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63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40286" y="128270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27858"/>
            <a:ext cx="11029615" cy="43309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32DB1D46-4723-2239-C355-FB2607BD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0EF03E34-09E6-17C1-71AE-30F891E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30155374-4369-4B98-9A1B-F2A6B36D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E38740FC-555C-0E06-A9F3-E76076715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841" y="294655"/>
            <a:ext cx="10716227" cy="85652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89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35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50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54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73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76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5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E992B3-4AE8-1CBF-3DB8-63C49FC8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9904D7-22BD-4339-F41A-E970E6810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D74203-B958-AC9A-6416-4E84B9D7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2F59E1-2EA3-3BEF-292C-B4F8C470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5DFBA0-9141-924B-8460-E1202808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30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61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9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25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FDC50A-22C7-07B4-92E1-27415F85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6C29B9-A11C-0090-1F91-3BA2ECDB7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B2145-8E6C-71C2-7F2D-99D05112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14BA9-8E2E-B67A-FEBB-4D6148A9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2CA3DB-E05E-5F18-E518-2C57A2C7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69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B1534-913B-3457-F43F-EA3FA006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65653A-8155-4C1F-DE4C-0F194E239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8B1993-38C6-B17B-8F24-531CFD039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53BE14-DB2E-FC3D-2BA2-FAD33CE8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07AE6E-B99C-96BE-E5DD-1AA418A5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F3E309-A47D-8AB7-C5C1-9F0F37A1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52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E1BE68-F0CC-7B94-E90F-850E40A8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A6ED93-17DC-75FF-8955-D21E34607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80A351-F179-2824-BB0F-EAD6E90FD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798658-B809-4BA8-1291-D8A7CE9F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596AA8-4265-B9B8-E9BC-B048AAE9D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8B8E80-9EA1-D971-9F54-A3280439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ECD253-932F-5AF6-0D29-DD9205D2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80079F4-D6D2-9CA8-AE60-14C4B928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33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7448E8-17A7-4C42-4CA0-EBE4FA21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CA42C2-1100-6A61-DB67-0F9B03A4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CD838A-0B75-4790-83A7-BEB8F5EA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721523-5121-B35B-DE4A-0FFC013B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13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9C2676-F716-3E5D-F0C1-C811A0EE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28BE9E-8727-67EA-3D81-90AE844A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5E86F6-A5BE-8264-5929-843D14E1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4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658AF5-09E0-8190-5938-1DFA2837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869F21-3406-0644-F3AE-92F25261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613C4E-7A54-FA60-29B5-74240A60F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061AAA-727A-0875-8AF1-59693557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178147-D30F-052D-AD58-DDB44B8E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6012D-82E0-3679-D60C-80112D47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1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C571E5-FB11-ED17-36FA-DD6E3209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321701D-CAF1-0850-74BD-779D52D17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355ABF-86FC-851A-E7E8-A8D77ECE2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5ED538-7E77-D0B1-E3F6-A5BE4270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E5AF4E-C8DF-4A7A-7309-DBE1D117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127429-0C58-F13B-4A65-48DCD283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50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5CA655-9D47-236F-6FEA-A0B35F0B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E25FD5-067D-77C0-97F1-9884A8F4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5E9D9C-FE91-C327-4D5F-F3F044553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AC55-6494-214B-9D51-510241E3BD7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D3E64D-34D0-A1AA-80F3-75E073908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812E69-6387-FB8B-414E-C9D5EE75F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8529-CD84-804A-BA6E-0E5DFC61B7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58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606E855-10BA-804B-919E-61CE92AB44E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2C8FBDD-C2E3-324C-855C-82693E18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735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2C90A8-130A-B278-1289-509A271F41EF}"/>
              </a:ext>
            </a:extLst>
          </p:cNvPr>
          <p:cNvSpPr txBox="1"/>
          <p:nvPr/>
        </p:nvSpPr>
        <p:spPr>
          <a:xfrm>
            <a:off x="2154471" y="1674674"/>
            <a:ext cx="8846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5400" b="1" dirty="0">
                <a:ea typeface="Cambria Math" panose="02040503050406030204" pitchFamily="18" charset="0"/>
              </a:rPr>
              <a:t>Reconstruction of </a:t>
            </a:r>
          </a:p>
          <a:p>
            <a:r>
              <a:rPr kumimoji="1" lang="en" altLang="ja-JP" sz="5400" b="1" baseline="30000" dirty="0">
                <a:ea typeface="Cambria Math" panose="02040503050406030204" pitchFamily="18" charset="0"/>
              </a:rPr>
              <a:t>33</a:t>
            </a:r>
            <a:r>
              <a:rPr kumimoji="1" lang="en" altLang="ja-JP" sz="5400" b="1" dirty="0">
                <a:ea typeface="Cambria Math" panose="02040503050406030204" pitchFamily="18" charset="0"/>
              </a:rPr>
              <a:t>Mg → </a:t>
            </a:r>
            <a:r>
              <a:rPr kumimoji="1" lang="en" altLang="ja-JP" sz="5400" b="1" baseline="30000" dirty="0">
                <a:ea typeface="Cambria Math" panose="02040503050406030204" pitchFamily="18" charset="0"/>
              </a:rPr>
              <a:t>33</a:t>
            </a:r>
            <a:r>
              <a:rPr kumimoji="1" lang="en" altLang="ja-JP" sz="5400" b="1" dirty="0">
                <a:ea typeface="Cambria Math" panose="02040503050406030204" pitchFamily="18" charset="0"/>
              </a:rPr>
              <a:t>Al decay scheme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75E528-3F34-B80F-D0F2-8ABA3E6A09A9}"/>
              </a:ext>
            </a:extLst>
          </p:cNvPr>
          <p:cNvSpPr txBox="1"/>
          <p:nvPr/>
        </p:nvSpPr>
        <p:spPr>
          <a:xfrm>
            <a:off x="8399947" y="5377255"/>
            <a:ext cx="2798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rPr>
              <a:t>Kyushu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white"/>
                </a:solidFill>
                <a:latin typeface="Gill Sans MT" panose="020B0502020104020203"/>
                <a:ea typeface="HGｺﾞｼｯｸE" panose="020B0909000000000000" pitchFamily="49" charset="-128"/>
              </a:rPr>
              <a:t>Yosuke Yamamoto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HGｺﾞｼｯｸE" panose="020B0909000000000000" pitchFamily="49" charset="-128"/>
              <a:cs typeface="+mn-cs"/>
            </a:endParaRPr>
          </a:p>
        </p:txBody>
      </p:sp>
      <p:pic>
        <p:nvPicPr>
          <p:cNvPr id="2" name="図 1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409CA8D9-D71B-3BF5-5E3D-2127C18F3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8" y="1813173"/>
            <a:ext cx="1477328" cy="14773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73F383-CD71-C125-2E62-C46E224E15AA}"/>
              </a:ext>
            </a:extLst>
          </p:cNvPr>
          <p:cNvSpPr txBox="1"/>
          <p:nvPr/>
        </p:nvSpPr>
        <p:spPr>
          <a:xfrm>
            <a:off x="2862422" y="3787481"/>
            <a:ext cx="6467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kumimoji="0" lang="en" altLang="ja-JP" sz="3200" dirty="0">
                <a:latin typeface="Calibri" panose="020F0502020204030204"/>
                <a:ea typeface="游ゴシック" panose="020B0400000000000000" pitchFamily="34" charset="-128"/>
              </a:rPr>
              <a:t>Kyushu University</a:t>
            </a:r>
            <a:endParaRPr lang="ja-JP" altLang="en-US" sz="3200">
              <a:latin typeface="Calibri" panose="020F0502020204030204"/>
              <a:ea typeface="游ゴシック" panose="020B0400000000000000" pitchFamily="34" charset="-128"/>
            </a:endParaRPr>
          </a:p>
          <a:p>
            <a:pPr algn="ctr" defTabSz="457200"/>
            <a:r>
              <a:rPr kumimoji="0" lang="en" altLang="ja-JP" sz="3200" dirty="0">
                <a:latin typeface="Calibri" panose="020F0502020204030204"/>
                <a:ea typeface="游ゴシック" panose="020B0400000000000000" pitchFamily="34" charset="-128"/>
              </a:rPr>
              <a:t>Y. Yamamoto, S1840 COLLABORATION</a:t>
            </a:r>
            <a:endParaRPr lang="ja-JP" altLang="en-US" sz="3200">
              <a:latin typeface="Calibri" panose="020F0502020204030204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01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図 427">
            <a:extLst>
              <a:ext uri="{FF2B5EF4-FFF2-40B4-BE49-F238E27FC236}">
                <a16:creationId xmlns:a16="http://schemas.microsoft.com/office/drawing/2014/main" id="{A83E4C3C-0080-6758-1C24-289A8D855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39" y="1304490"/>
            <a:ext cx="4856049" cy="5494156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34734D-183C-8F42-A4EB-DF8E554FB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altLang="ja-JP" sz="4000" dirty="0"/>
              <a:t>Structure of neutron-rich N</a:t>
            </a:r>
            <a:r>
              <a:rPr lang="en-US" altLang="ja-JP" sz="4000" dirty="0"/>
              <a:t>〜20 </a:t>
            </a:r>
            <a:r>
              <a:rPr lang="en" altLang="ja-JP" sz="4000" dirty="0"/>
              <a:t>nuclei</a:t>
            </a:r>
            <a:endParaRPr lang="en-US" altLang="ja-JP" sz="4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043CB2-F510-F991-AC29-A10DF241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596" y="2221148"/>
            <a:ext cx="864234" cy="1811134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E202700-1039-00FF-57FD-D3893F90A68F}"/>
              </a:ext>
            </a:extLst>
          </p:cNvPr>
          <p:cNvSpPr txBox="1"/>
          <p:nvPr/>
        </p:nvSpPr>
        <p:spPr>
          <a:xfrm>
            <a:off x="5957485" y="1617085"/>
            <a:ext cx="26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Island of inversion</a:t>
            </a:r>
            <a:endParaRPr kumimoji="1" lang="ja-JP" altLang="en-US" sz="2400"/>
          </a:p>
        </p:txBody>
      </p:sp>
      <p:sp>
        <p:nvSpPr>
          <p:cNvPr id="220" name="円/楕円 219">
            <a:extLst>
              <a:ext uri="{FF2B5EF4-FFF2-40B4-BE49-F238E27FC236}">
                <a16:creationId xmlns:a16="http://schemas.microsoft.com/office/drawing/2014/main" id="{2ACA9FAE-A1C6-7A4C-9A08-C0F461A0A050}"/>
              </a:ext>
            </a:extLst>
          </p:cNvPr>
          <p:cNvSpPr/>
          <p:nvPr/>
        </p:nvSpPr>
        <p:spPr>
          <a:xfrm>
            <a:off x="1532965" y="2229461"/>
            <a:ext cx="2151183" cy="6847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D3D6DC89-F1DC-CF92-9D28-1EF4FAA7A210}"/>
              </a:ext>
            </a:extLst>
          </p:cNvPr>
          <p:cNvSpPr txBox="1"/>
          <p:nvPr/>
        </p:nvSpPr>
        <p:spPr>
          <a:xfrm>
            <a:off x="8810397" y="1439999"/>
            <a:ext cx="391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General nuclei </a:t>
            </a:r>
          </a:p>
          <a:p>
            <a:r>
              <a:rPr kumimoji="1" lang="en-US" altLang="ja-JP" sz="2400" dirty="0"/>
              <a:t>around the magic number</a:t>
            </a:r>
            <a:endParaRPr kumimoji="1" lang="ja-JP" altLang="en-US" sz="2400"/>
          </a:p>
        </p:txBody>
      </p:sp>
      <p:sp>
        <p:nvSpPr>
          <p:cNvPr id="320" name="円/楕円 319">
            <a:extLst>
              <a:ext uri="{FF2B5EF4-FFF2-40B4-BE49-F238E27FC236}">
                <a16:creationId xmlns:a16="http://schemas.microsoft.com/office/drawing/2014/main" id="{8E894389-D29A-32D8-4477-45AB226FF442}"/>
              </a:ext>
            </a:extLst>
          </p:cNvPr>
          <p:cNvSpPr>
            <a:spLocks noChangeAspect="1"/>
          </p:cNvSpPr>
          <p:nvPr/>
        </p:nvSpPr>
        <p:spPr>
          <a:xfrm>
            <a:off x="9841337" y="2569942"/>
            <a:ext cx="1187021" cy="1187021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440180" h="144018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角丸四角形 325">
            <a:extLst>
              <a:ext uri="{FF2B5EF4-FFF2-40B4-BE49-F238E27FC236}">
                <a16:creationId xmlns:a16="http://schemas.microsoft.com/office/drawing/2014/main" id="{45A8C131-8B11-5C98-2D54-A0FE3809552D}"/>
              </a:ext>
            </a:extLst>
          </p:cNvPr>
          <p:cNvSpPr/>
          <p:nvPr/>
        </p:nvSpPr>
        <p:spPr>
          <a:xfrm>
            <a:off x="5957484" y="1617086"/>
            <a:ext cx="2391385" cy="458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cxnSp>
        <p:nvCxnSpPr>
          <p:cNvPr id="328" name="直線矢印コネクタ 327">
            <a:extLst>
              <a:ext uri="{FF2B5EF4-FFF2-40B4-BE49-F238E27FC236}">
                <a16:creationId xmlns:a16="http://schemas.microsoft.com/office/drawing/2014/main" id="{8F7E2AA5-1E15-5D6E-E5F4-EC124FB05B51}"/>
              </a:ext>
            </a:extLst>
          </p:cNvPr>
          <p:cNvCxnSpPr/>
          <p:nvPr/>
        </p:nvCxnSpPr>
        <p:spPr>
          <a:xfrm>
            <a:off x="8122773" y="3167330"/>
            <a:ext cx="126049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テキスト ボックス 328">
            <a:extLst>
              <a:ext uri="{FF2B5EF4-FFF2-40B4-BE49-F238E27FC236}">
                <a16:creationId xmlns:a16="http://schemas.microsoft.com/office/drawing/2014/main" id="{2EE517FA-FA47-9325-AE82-9E0B6292EC5F}"/>
              </a:ext>
            </a:extLst>
          </p:cNvPr>
          <p:cNvSpPr txBox="1"/>
          <p:nvPr/>
        </p:nvSpPr>
        <p:spPr>
          <a:xfrm>
            <a:off x="6371225" y="4051568"/>
            <a:ext cx="159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000" dirty="0"/>
              <a:t>Deformation </a:t>
            </a:r>
            <a:endParaRPr kumimoji="1" lang="ja-JP" altLang="en-US" sz="2000"/>
          </a:p>
        </p:txBody>
      </p:sp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C49C81A9-C057-A47B-AD3C-C1E46BDE4C68}"/>
              </a:ext>
            </a:extLst>
          </p:cNvPr>
          <p:cNvSpPr txBox="1"/>
          <p:nvPr/>
        </p:nvSpPr>
        <p:spPr>
          <a:xfrm>
            <a:off x="9383271" y="4051568"/>
            <a:ext cx="2315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2000" dirty="0"/>
              <a:t>S</a:t>
            </a:r>
            <a:r>
              <a:rPr kumimoji="1" lang="en" altLang="ja-JP" sz="2000" dirty="0"/>
              <a:t>table and Spherical </a:t>
            </a:r>
            <a:endParaRPr kumimoji="1" lang="ja-JP" altLang="en-US" sz="2000"/>
          </a:p>
        </p:txBody>
      </p: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1D7AF48B-7D66-2040-6AF2-D43F113E1D67}"/>
              </a:ext>
            </a:extLst>
          </p:cNvPr>
          <p:cNvSpPr txBox="1"/>
          <p:nvPr/>
        </p:nvSpPr>
        <p:spPr>
          <a:xfrm>
            <a:off x="6547788" y="4906425"/>
            <a:ext cx="525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Our group studied the neutron-rich Al nuclei located on the northern boundary of this nuclear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Present work</a:t>
            </a:r>
            <a:r>
              <a:rPr lang="ja-JP" altLang="en-US" sz="2400"/>
              <a:t>：</a:t>
            </a:r>
            <a:r>
              <a:rPr lang="en-US" altLang="ja-JP" sz="2400" baseline="30000" dirty="0"/>
              <a:t>33</a:t>
            </a:r>
            <a:r>
              <a:rPr lang="en-US" altLang="ja-JP" sz="2400" dirty="0"/>
              <a:t>Al</a:t>
            </a:r>
            <a:endParaRPr lang="ja-JP" altLang="ja-JP" sz="2400"/>
          </a:p>
        </p:txBody>
      </p:sp>
      <p:cxnSp>
        <p:nvCxnSpPr>
          <p:cNvPr id="333" name="直線コネクタ 332">
            <a:extLst>
              <a:ext uri="{FF2B5EF4-FFF2-40B4-BE49-F238E27FC236}">
                <a16:creationId xmlns:a16="http://schemas.microsoft.com/office/drawing/2014/main" id="{3144E23A-9F5A-0C13-62CF-EDF4E3CA4EA6}"/>
              </a:ext>
            </a:extLst>
          </p:cNvPr>
          <p:cNvCxnSpPr>
            <a:cxnSpLocks/>
          </p:cNvCxnSpPr>
          <p:nvPr/>
        </p:nvCxnSpPr>
        <p:spPr>
          <a:xfrm>
            <a:off x="3684148" y="2649661"/>
            <a:ext cx="2669601" cy="22822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角丸四角形 335">
            <a:extLst>
              <a:ext uri="{FF2B5EF4-FFF2-40B4-BE49-F238E27FC236}">
                <a16:creationId xmlns:a16="http://schemas.microsoft.com/office/drawing/2014/main" id="{2FAA504E-C664-14F8-59AB-EF9017B947B3}"/>
              </a:ext>
            </a:extLst>
          </p:cNvPr>
          <p:cNvSpPr/>
          <p:nvPr/>
        </p:nvSpPr>
        <p:spPr>
          <a:xfrm>
            <a:off x="6348680" y="4895485"/>
            <a:ext cx="5455526" cy="15603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6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5D9973-D1ED-1518-C1D5-70A59AF3E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sz="4000" dirty="0"/>
              <a:t>Setup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876B6B-6579-1959-C9F4-6769ABFB91C7}"/>
              </a:ext>
            </a:extLst>
          </p:cNvPr>
          <p:cNvSpPr txBox="1"/>
          <p:nvPr/>
        </p:nvSpPr>
        <p:spPr>
          <a:xfrm>
            <a:off x="8129543" y="4556781"/>
            <a:ext cx="39343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400" b="1" u="sng" dirty="0">
                <a:effectLst/>
              </a:rPr>
              <a:t>Ge </a:t>
            </a:r>
            <a:r>
              <a:rPr lang="en-US" altLang="ja-JP" sz="2400" b="1" u="sng" dirty="0">
                <a:effectLst/>
              </a:rPr>
              <a:t>detectors</a:t>
            </a:r>
            <a:r>
              <a:rPr lang="ja-JP" altLang="en-US" sz="2400" b="1" u="sng">
                <a:effectLst/>
              </a:rPr>
              <a:t>：</a:t>
            </a:r>
            <a:r>
              <a:rPr lang="en-US" altLang="ja-JP" sz="2400" b="1" u="sng" dirty="0">
                <a:effectLst/>
              </a:rPr>
              <a:t>8 </a:t>
            </a:r>
          </a:p>
          <a:p>
            <a:r>
              <a:rPr lang="en" altLang="ja-JP" sz="2400" b="1" u="sng" dirty="0"/>
              <a:t>P</a:t>
            </a:r>
            <a:r>
              <a:rPr lang="en" altLang="ja-JP" sz="2400" b="1" u="sng" dirty="0">
                <a:effectLst/>
              </a:rPr>
              <a:t>lastic scintillators</a:t>
            </a:r>
            <a:r>
              <a:rPr lang="ja-JP" altLang="en-US" sz="2400" b="1" u="sng">
                <a:effectLst/>
              </a:rPr>
              <a:t>：</a:t>
            </a:r>
            <a:r>
              <a:rPr lang="en-US" altLang="ja-JP" sz="2400" b="1" u="sng" dirty="0">
                <a:effectLst/>
              </a:rPr>
              <a:t> 10 </a:t>
            </a:r>
          </a:p>
          <a:p>
            <a:r>
              <a:rPr lang="en" altLang="ja-JP" sz="2000" dirty="0"/>
              <a:t>L</a:t>
            </a:r>
            <a:r>
              <a:rPr lang="en" altLang="ja-JP" sz="2000" dirty="0">
                <a:effectLst/>
              </a:rPr>
              <a:t>ow-energy </a:t>
            </a:r>
            <a:r>
              <a:rPr lang="en" altLang="ja-JP" sz="2000" dirty="0"/>
              <a:t>n</a:t>
            </a:r>
            <a:r>
              <a:rPr lang="en" altLang="ja-JP" sz="2000" dirty="0">
                <a:effectLst/>
              </a:rPr>
              <a:t>eutron </a:t>
            </a:r>
          </a:p>
          <a:p>
            <a:r>
              <a:rPr lang="en" altLang="ja-JP" sz="2000" dirty="0">
                <a:effectLst/>
              </a:rPr>
              <a:t>detectors (&lt; 1 MeV)</a:t>
            </a:r>
            <a:r>
              <a:rPr lang="ja-JP" altLang="en-US" sz="2000">
                <a:effectLst/>
              </a:rPr>
              <a:t>：</a:t>
            </a:r>
            <a:r>
              <a:rPr lang="en-US" altLang="ja-JP" sz="2000" dirty="0">
                <a:effectLst/>
              </a:rPr>
              <a:t>6</a:t>
            </a:r>
            <a:endParaRPr lang="en-US" altLang="ja-JP" sz="2000" dirty="0"/>
          </a:p>
          <a:p>
            <a:r>
              <a:rPr lang="en-US" altLang="ja-JP" sz="2000" dirty="0"/>
              <a:t>H</a:t>
            </a:r>
            <a:r>
              <a:rPr lang="en-US" altLang="ja-JP" sz="2000" dirty="0">
                <a:effectLst/>
              </a:rPr>
              <a:t>igh</a:t>
            </a:r>
            <a:r>
              <a:rPr lang="en" altLang="ja-JP" sz="2000" dirty="0">
                <a:effectLst/>
              </a:rPr>
              <a:t>-energy neutron </a:t>
            </a:r>
          </a:p>
          <a:p>
            <a:r>
              <a:rPr lang="en" altLang="ja-JP" sz="2000" dirty="0">
                <a:effectLst/>
              </a:rPr>
              <a:t>detectors </a:t>
            </a:r>
            <a:r>
              <a:rPr lang="en" altLang="ja-JP" sz="2000" dirty="0"/>
              <a:t>(&gt; 1 MeV)</a:t>
            </a:r>
            <a:r>
              <a:rPr lang="en" altLang="ja-JP" sz="2000" dirty="0">
                <a:effectLst/>
              </a:rPr>
              <a:t> </a:t>
            </a:r>
            <a:r>
              <a:rPr lang="ja-JP" altLang="en-US" sz="2000">
                <a:effectLst/>
              </a:rPr>
              <a:t>：</a:t>
            </a:r>
            <a:r>
              <a:rPr lang="en-US" altLang="ja-JP" sz="2000" dirty="0">
                <a:effectLst/>
              </a:rPr>
              <a:t>2</a:t>
            </a:r>
            <a:endParaRPr lang="ja-JP" altLang="en-US" sz="2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9871B3-1680-AC0C-36D8-EA8378278B8C}"/>
              </a:ext>
            </a:extLst>
          </p:cNvPr>
          <p:cNvSpPr txBox="1"/>
          <p:nvPr/>
        </p:nvSpPr>
        <p:spPr>
          <a:xfrm>
            <a:off x="7856720" y="4171077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Detectors</a:t>
            </a:r>
            <a:endParaRPr kumimoji="1" lang="ja-JP" altLang="en-US" sz="28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6368B6-8474-9D9C-FD33-CBE1C5FE813F}"/>
              </a:ext>
            </a:extLst>
          </p:cNvPr>
          <p:cNvSpPr txBox="1"/>
          <p:nvPr/>
        </p:nvSpPr>
        <p:spPr>
          <a:xfrm>
            <a:off x="7856720" y="1512088"/>
            <a:ext cx="228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RI</a:t>
            </a:r>
            <a:r>
              <a:rPr kumimoji="1" lang="en-US" altLang="ja-JP" sz="2800" b="1" dirty="0"/>
              <a:t> </a:t>
            </a:r>
            <a:r>
              <a:rPr kumimoji="1" lang="en-US" altLang="ja-JP" sz="2800" dirty="0"/>
              <a:t>beam</a:t>
            </a:r>
            <a:endParaRPr kumimoji="1" lang="ja-JP" altLang="en-US" sz="28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BA9933-816C-ECA8-4870-4E84BF0E3EAE}"/>
              </a:ext>
            </a:extLst>
          </p:cNvPr>
          <p:cNvSpPr txBox="1"/>
          <p:nvPr/>
        </p:nvSpPr>
        <p:spPr>
          <a:xfrm>
            <a:off x="8129543" y="1911050"/>
            <a:ext cx="393439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" altLang="ja-JP" sz="2000" dirty="0"/>
              <a:t>F</a:t>
            </a:r>
            <a:r>
              <a:rPr kumimoji="1" lang="en" altLang="ja-JP" sz="2000" dirty="0"/>
              <a:t>acility</a:t>
            </a:r>
            <a:r>
              <a:rPr kumimoji="1" lang="ja-JP" altLang="en-US" sz="2000"/>
              <a:t>：</a:t>
            </a:r>
            <a:r>
              <a:rPr kumimoji="1" lang="en-US" altLang="ja-JP" sz="2000" dirty="0"/>
              <a:t>ISAC-I, TRIUMF</a:t>
            </a:r>
          </a:p>
          <a:p>
            <a:r>
              <a:rPr kumimoji="1" lang="en-US" altLang="ja-JP" sz="2000" dirty="0"/>
              <a:t>Primary beam</a:t>
            </a:r>
            <a:r>
              <a:rPr kumimoji="1" lang="ja-JP" altLang="en-US" sz="2000"/>
              <a:t>：</a:t>
            </a:r>
            <a:r>
              <a:rPr lang="en-US" altLang="ja-JP" sz="2000" dirty="0"/>
              <a:t>proton</a:t>
            </a:r>
            <a:r>
              <a:rPr kumimoji="1" lang="en-US" altLang="ja-JP" sz="2000" dirty="0"/>
              <a:t>  500 MeV</a:t>
            </a:r>
          </a:p>
          <a:p>
            <a:r>
              <a:rPr kumimoji="1" lang="en-US" altLang="ja-JP" sz="2000" dirty="0"/>
              <a:t>Intensity</a:t>
            </a:r>
            <a:r>
              <a:rPr kumimoji="1" lang="ja-JP" altLang="en-US" sz="2000"/>
              <a:t>：</a:t>
            </a:r>
            <a:r>
              <a:rPr kumimoji="1" lang="en-US" altLang="ja-JP" sz="2000" dirty="0"/>
              <a:t>20 </a:t>
            </a:r>
            <a:r>
              <a:rPr kumimoji="1" lang="en-US" altLang="ja-JP" sz="2000" dirty="0" err="1"/>
              <a:t>μA</a:t>
            </a:r>
            <a:endParaRPr kumimoji="1" lang="en-US" altLang="ja-JP" sz="2000" dirty="0"/>
          </a:p>
          <a:p>
            <a:r>
              <a:rPr kumimoji="1" lang="en" altLang="ja-JP" sz="2000" dirty="0"/>
              <a:t>Target</a:t>
            </a:r>
            <a:r>
              <a:rPr kumimoji="1" lang="ja-JP" altLang="en-US" sz="2000"/>
              <a:t>：</a:t>
            </a:r>
            <a:r>
              <a:rPr kumimoji="1" lang="en-US" altLang="ja-JP" sz="2000" dirty="0"/>
              <a:t>UCx</a:t>
            </a:r>
          </a:p>
          <a:p>
            <a:r>
              <a:rPr kumimoji="1" lang="en-US" altLang="ja-JP" sz="2000" dirty="0"/>
              <a:t>RI beam</a:t>
            </a:r>
            <a:r>
              <a:rPr kumimoji="1" lang="ja-JP" altLang="en-US" sz="2000"/>
              <a:t>：</a:t>
            </a:r>
            <a:r>
              <a:rPr kumimoji="1" lang="en-US" altLang="ja-JP" sz="2000" baseline="30000" dirty="0"/>
              <a:t>33</a:t>
            </a:r>
            <a:r>
              <a:rPr kumimoji="1" lang="en-US" altLang="ja-JP" sz="2000" dirty="0"/>
              <a:t>Mg</a:t>
            </a:r>
          </a:p>
          <a:p>
            <a:r>
              <a:rPr kumimoji="1" lang="en-US" altLang="ja-JP" sz="2000" dirty="0"/>
              <a:t>Energy</a:t>
            </a:r>
            <a:r>
              <a:rPr kumimoji="1" lang="ja-JP" altLang="en-US" sz="2000"/>
              <a:t>：</a:t>
            </a:r>
            <a:r>
              <a:rPr kumimoji="1" lang="en-US" altLang="ja-JP" sz="2000" dirty="0"/>
              <a:t>30 keV</a:t>
            </a:r>
          </a:p>
          <a:p>
            <a:r>
              <a:rPr kumimoji="1" lang="en-US" altLang="ja-JP" sz="2000" dirty="0"/>
              <a:t>Purity</a:t>
            </a:r>
            <a:r>
              <a:rPr kumimoji="1" lang="ja-JP" altLang="en-US" sz="2000"/>
              <a:t>：</a:t>
            </a:r>
            <a:r>
              <a:rPr kumimoji="1" lang="en-US" altLang="ja-JP" sz="2000" dirty="0"/>
              <a:t>〜100 %</a:t>
            </a:r>
            <a:endParaRPr kumimoji="1" lang="ja-JP" altLang="en-US" sz="2000"/>
          </a:p>
        </p:txBody>
      </p:sp>
      <p:pic>
        <p:nvPicPr>
          <p:cNvPr id="19" name="コンテンツ プレースホルダー 18">
            <a:extLst>
              <a:ext uri="{FF2B5EF4-FFF2-40B4-BE49-F238E27FC236}">
                <a16:creationId xmlns:a16="http://schemas.microsoft.com/office/drawing/2014/main" id="{81823D23-A887-01EC-9384-4E045B8BE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512088"/>
            <a:ext cx="7180949" cy="50512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194B1C0-B204-B0DF-07AF-A6A2A714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728" y="4186067"/>
            <a:ext cx="3308452" cy="24478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11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AD8E18-7ADC-6F5C-936A-DD0E27ABD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" altLang="ja-JP" dirty="0"/>
              <a:t>Energy calibration</a:t>
            </a:r>
          </a:p>
        </p:txBody>
      </p:sp>
      <p:pic>
        <p:nvPicPr>
          <p:cNvPr id="4" name="コンテンツ プレースホルダー 3" descr="グラフ, 散布図&#10;&#10;自動的に生成された説明">
            <a:extLst>
              <a:ext uri="{FF2B5EF4-FFF2-40B4-BE49-F238E27FC236}">
                <a16:creationId xmlns:a16="http://schemas.microsoft.com/office/drawing/2014/main" id="{B55D4359-B572-AB85-25E0-DC5F471F9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810" y="3681846"/>
            <a:ext cx="4347880" cy="2286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C8D620-6949-2400-6A69-D0007F318AE1}"/>
              </a:ext>
            </a:extLst>
          </p:cNvPr>
          <p:cNvSpPr txBox="1"/>
          <p:nvPr/>
        </p:nvSpPr>
        <p:spPr>
          <a:xfrm>
            <a:off x="723926" y="1640583"/>
            <a:ext cx="4809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ja-JP" sz="2400" baseline="30000" dirty="0"/>
              <a:t>33</a:t>
            </a:r>
            <a:r>
              <a:rPr kumimoji="1" lang="en" altLang="ja-JP" sz="2400" dirty="0"/>
              <a:t>Mg → </a:t>
            </a:r>
            <a:r>
              <a:rPr kumimoji="1" lang="en" altLang="ja-JP" sz="2400" baseline="30000" dirty="0"/>
              <a:t>33</a:t>
            </a:r>
            <a:r>
              <a:rPr kumimoji="1" lang="en" altLang="ja-JP" sz="2400" dirty="0"/>
              <a:t>Al</a:t>
            </a:r>
            <a:r>
              <a:rPr kumimoji="1" lang="ja-JP" altLang="en-US" sz="2400"/>
              <a:t>：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γ</a:t>
            </a:r>
            <a:r>
              <a:rPr kumimoji="1" lang="en-US" altLang="ja-JP" sz="2400" dirty="0"/>
              <a:t> &gt; 3000 keV</a:t>
            </a:r>
            <a:endParaRPr kumimoji="1" lang="en" altLang="ja-JP" sz="2400" dirty="0"/>
          </a:p>
          <a:p>
            <a:r>
              <a:rPr kumimoji="1" lang="en" altLang="ja-JP" sz="2400" dirty="0"/>
              <a:t>Standard source</a:t>
            </a:r>
            <a:r>
              <a:rPr kumimoji="1" lang="ja-JP" altLang="en-US" sz="2400"/>
              <a:t>：</a:t>
            </a:r>
            <a:r>
              <a:rPr kumimoji="1" lang="en-US" altLang="ja-JP" sz="2400" baseline="30000" dirty="0"/>
              <a:t>56</a:t>
            </a:r>
            <a:r>
              <a:rPr kumimoji="1" lang="en-US" altLang="ja-JP" sz="2400" dirty="0"/>
              <a:t>Co, </a:t>
            </a:r>
            <a:r>
              <a:rPr kumimoji="1" lang="en-US" altLang="ja-JP" sz="2400" baseline="30000" dirty="0"/>
              <a:t>60</a:t>
            </a:r>
            <a:r>
              <a:rPr kumimoji="1" lang="en-US" altLang="ja-JP" sz="2400" dirty="0"/>
              <a:t>Co, </a:t>
            </a:r>
            <a:r>
              <a:rPr kumimoji="1" lang="en-US" altLang="ja-JP" sz="2400" baseline="30000" dirty="0"/>
              <a:t>152</a:t>
            </a:r>
            <a:r>
              <a:rPr kumimoji="1" lang="en-US" altLang="ja-JP" sz="2400" dirty="0"/>
              <a:t>Eu</a:t>
            </a:r>
          </a:p>
          <a:p>
            <a:r>
              <a:rPr kumimoji="1" lang="en-US" altLang="ja-JP" sz="2400" dirty="0" err="1"/>
              <a:t>γ</a:t>
            </a:r>
            <a:r>
              <a:rPr kumimoji="1" lang="en-US" altLang="ja-JP" sz="2400" dirty="0"/>
              <a:t> Energy</a:t>
            </a:r>
            <a:r>
              <a:rPr kumimoji="1" lang="ja-JP" altLang="en-US" sz="2400"/>
              <a:t>：</a:t>
            </a:r>
            <a:r>
              <a:rPr kumimoji="1" lang="en-US" altLang="ja-JP" sz="2400" dirty="0"/>
              <a:t>121 – 3548 keV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9B97CA-1334-18C3-6DB7-77156D92FD94}"/>
              </a:ext>
            </a:extLst>
          </p:cNvPr>
          <p:cNvSpPr txBox="1"/>
          <p:nvPr/>
        </p:nvSpPr>
        <p:spPr>
          <a:xfrm>
            <a:off x="1016394" y="2967335"/>
            <a:ext cx="390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" altLang="ja-JP" sz="2400" dirty="0"/>
              <a:t>F</a:t>
            </a:r>
            <a:r>
              <a:rPr lang="en" altLang="ja-JP" sz="2400" dirty="0">
                <a:effectLst/>
              </a:rPr>
              <a:t>it with a linear function.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8575C21-113A-40BF-A721-716FDDDCBAE7}"/>
              </a:ext>
            </a:extLst>
          </p:cNvPr>
          <p:cNvCxnSpPr>
            <a:cxnSpLocks/>
          </p:cNvCxnSpPr>
          <p:nvPr/>
        </p:nvCxnSpPr>
        <p:spPr>
          <a:xfrm>
            <a:off x="5875842" y="1736869"/>
            <a:ext cx="0" cy="473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89AD7A-579A-FEA7-DFCF-ADD6498E19D3}"/>
              </a:ext>
            </a:extLst>
          </p:cNvPr>
          <p:cNvSpPr txBox="1"/>
          <p:nvPr/>
        </p:nvSpPr>
        <p:spPr>
          <a:xfrm>
            <a:off x="6217940" y="1369873"/>
            <a:ext cx="308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34" charset="-128"/>
                <a:cs typeface="+mn-cs"/>
              </a:rPr>
              <a:t>2. </a:t>
            </a:r>
            <a:r>
              <a:rPr kumimoji="1" lang="en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34" charset="-128"/>
                <a:cs typeface="+mn-cs"/>
              </a:rPr>
              <a:t>Calculate residuals.</a:t>
            </a:r>
            <a:endParaRPr kumimoji="1" lang="ja-JP" altLang="en-US" sz="14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74AD5C2-698F-68EA-6A47-E9FACEE14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445" y="1736869"/>
            <a:ext cx="4681537" cy="236903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96C0A81-6DC3-CF16-58FD-6F904AF06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681" y="4476930"/>
            <a:ext cx="4997343" cy="217567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909BE7-1FA5-C11A-6F5F-61FC2E340A78}"/>
              </a:ext>
            </a:extLst>
          </p:cNvPr>
          <p:cNvSpPr txBox="1"/>
          <p:nvPr/>
        </p:nvSpPr>
        <p:spPr>
          <a:xfrm>
            <a:off x="6217940" y="4011237"/>
            <a:ext cx="3926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400" dirty="0"/>
              <a:t>3. Use Two fitting functions.</a:t>
            </a:r>
            <a:endParaRPr lang="en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89903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図 147" descr="グラフ, ヒストグラム&#10;&#10;自動的に生成された説明">
            <a:extLst>
              <a:ext uri="{FF2B5EF4-FFF2-40B4-BE49-F238E27FC236}">
                <a16:creationId xmlns:a16="http://schemas.microsoft.com/office/drawing/2014/main" id="{C7B58534-0C6D-A7DE-599A-A4178722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06" y="1403993"/>
            <a:ext cx="5963405" cy="2378045"/>
          </a:xfrm>
          <a:prstGeom prst="rect">
            <a:avLst/>
          </a:prstGeom>
        </p:spPr>
      </p:pic>
      <p:pic>
        <p:nvPicPr>
          <p:cNvPr id="142" name="図 141" descr="ヒストグラム&#10;&#10;低い精度で自動的に生成された説明">
            <a:extLst>
              <a:ext uri="{FF2B5EF4-FFF2-40B4-BE49-F238E27FC236}">
                <a16:creationId xmlns:a16="http://schemas.microsoft.com/office/drawing/2014/main" id="{3CEE9158-28EC-5FEF-7EA5-C538293E8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26" y="4033261"/>
            <a:ext cx="5963044" cy="2377901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090D6B-360E-FF93-CFCD-0610BBEC7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err="1"/>
              <a:t>γ-γ</a:t>
            </a:r>
            <a:r>
              <a:rPr lang="en-US" altLang="ja-JP" dirty="0"/>
              <a:t> analysis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B6460A-A1C3-B7C6-507D-00FADABCAE29}"/>
              </a:ext>
            </a:extLst>
          </p:cNvPr>
          <p:cNvSpPr txBox="1"/>
          <p:nvPr/>
        </p:nvSpPr>
        <p:spPr>
          <a:xfrm>
            <a:off x="4731189" y="1399859"/>
            <a:ext cx="18824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endParaRPr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50E0191-FCF7-75E9-79BD-9EE1687B9AE9}"/>
              </a:ext>
            </a:extLst>
          </p:cNvPr>
          <p:cNvCxnSpPr/>
          <p:nvPr/>
        </p:nvCxnSpPr>
        <p:spPr>
          <a:xfrm>
            <a:off x="4022463" y="1807179"/>
            <a:ext cx="0" cy="58488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DC5300-8C08-4DFE-0A8A-8DC0894BB3D6}"/>
              </a:ext>
            </a:extLst>
          </p:cNvPr>
          <p:cNvSpPr txBox="1"/>
          <p:nvPr/>
        </p:nvSpPr>
        <p:spPr>
          <a:xfrm>
            <a:off x="3617522" y="1449671"/>
            <a:ext cx="80988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/>
              <a:t>1618</a:t>
            </a:r>
            <a:endParaRPr lang="ja-JP" altLang="en-US" sz="1600"/>
          </a:p>
        </p:txBody>
      </p:sp>
      <p:sp>
        <p:nvSpPr>
          <p:cNvPr id="61" name="星 5 60">
            <a:extLst>
              <a:ext uri="{FF2B5EF4-FFF2-40B4-BE49-F238E27FC236}">
                <a16:creationId xmlns:a16="http://schemas.microsoft.com/office/drawing/2014/main" id="{60A45478-2579-E7E5-66DD-CFAB67AE1281}"/>
              </a:ext>
            </a:extLst>
          </p:cNvPr>
          <p:cNvSpPr/>
          <p:nvPr/>
        </p:nvSpPr>
        <p:spPr>
          <a:xfrm>
            <a:off x="1921004" y="2790276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星 5 66">
            <a:extLst>
              <a:ext uri="{FF2B5EF4-FFF2-40B4-BE49-F238E27FC236}">
                <a16:creationId xmlns:a16="http://schemas.microsoft.com/office/drawing/2014/main" id="{3B2005CB-14E5-056A-A819-F011F07EB769}"/>
              </a:ext>
            </a:extLst>
          </p:cNvPr>
          <p:cNvSpPr/>
          <p:nvPr/>
        </p:nvSpPr>
        <p:spPr>
          <a:xfrm>
            <a:off x="2755001" y="3045188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星 5 75">
            <a:extLst>
              <a:ext uri="{FF2B5EF4-FFF2-40B4-BE49-F238E27FC236}">
                <a16:creationId xmlns:a16="http://schemas.microsoft.com/office/drawing/2014/main" id="{2A4ECDF0-C45C-EAD2-C75C-BCC2D9D881BA}"/>
              </a:ext>
            </a:extLst>
          </p:cNvPr>
          <p:cNvSpPr/>
          <p:nvPr/>
        </p:nvSpPr>
        <p:spPr>
          <a:xfrm>
            <a:off x="3554848" y="2884656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星 5 78">
            <a:extLst>
              <a:ext uri="{FF2B5EF4-FFF2-40B4-BE49-F238E27FC236}">
                <a16:creationId xmlns:a16="http://schemas.microsoft.com/office/drawing/2014/main" id="{51677C79-9B08-C1EB-4E2E-AB8ABCC3164D}"/>
              </a:ext>
            </a:extLst>
          </p:cNvPr>
          <p:cNvSpPr/>
          <p:nvPr/>
        </p:nvSpPr>
        <p:spPr>
          <a:xfrm>
            <a:off x="3971113" y="2847723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星 5 81">
            <a:extLst>
              <a:ext uri="{FF2B5EF4-FFF2-40B4-BE49-F238E27FC236}">
                <a16:creationId xmlns:a16="http://schemas.microsoft.com/office/drawing/2014/main" id="{81C6988D-08FE-1E44-FFBB-071FB07CAAE5}"/>
              </a:ext>
            </a:extLst>
          </p:cNvPr>
          <p:cNvSpPr/>
          <p:nvPr/>
        </p:nvSpPr>
        <p:spPr>
          <a:xfrm>
            <a:off x="4354626" y="2303938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星 5 87">
            <a:extLst>
              <a:ext uri="{FF2B5EF4-FFF2-40B4-BE49-F238E27FC236}">
                <a16:creationId xmlns:a16="http://schemas.microsoft.com/office/drawing/2014/main" id="{8A7D4D69-45FC-2DEA-E906-C910F2A9C600}"/>
              </a:ext>
            </a:extLst>
          </p:cNvPr>
          <p:cNvSpPr/>
          <p:nvPr/>
        </p:nvSpPr>
        <p:spPr>
          <a:xfrm>
            <a:off x="4894667" y="2846635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星 5 90">
            <a:extLst>
              <a:ext uri="{FF2B5EF4-FFF2-40B4-BE49-F238E27FC236}">
                <a16:creationId xmlns:a16="http://schemas.microsoft.com/office/drawing/2014/main" id="{A4B46C78-066F-A41C-0AA4-F8CA7EBD0638}"/>
              </a:ext>
            </a:extLst>
          </p:cNvPr>
          <p:cNvSpPr/>
          <p:nvPr/>
        </p:nvSpPr>
        <p:spPr>
          <a:xfrm>
            <a:off x="5410910" y="3157550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3C48A3C6-2C5D-C09D-E095-969DE88CD602}"/>
              </a:ext>
            </a:extLst>
          </p:cNvPr>
          <p:cNvGrpSpPr>
            <a:grpSpLocks noChangeAspect="1"/>
          </p:cNvGrpSpPr>
          <p:nvPr/>
        </p:nvGrpSpPr>
        <p:grpSpPr>
          <a:xfrm>
            <a:off x="4068791" y="2078357"/>
            <a:ext cx="276550" cy="526988"/>
            <a:chOff x="2044025" y="1447843"/>
            <a:chExt cx="257478" cy="490645"/>
          </a:xfrm>
        </p:grpSpPr>
        <p:sp>
          <p:nvSpPr>
            <p:cNvPr id="95" name="星 5 94">
              <a:extLst>
                <a:ext uri="{FF2B5EF4-FFF2-40B4-BE49-F238E27FC236}">
                  <a16:creationId xmlns:a16="http://schemas.microsoft.com/office/drawing/2014/main" id="{B45BDB3C-EF32-4270-FE33-898C0B68F159}"/>
                </a:ext>
              </a:extLst>
            </p:cNvPr>
            <p:cNvSpPr/>
            <p:nvPr/>
          </p:nvSpPr>
          <p:spPr>
            <a:xfrm>
              <a:off x="2092276" y="1447843"/>
              <a:ext cx="209227" cy="209227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6" name="直線矢印コネクタ 95">
              <a:extLst>
                <a:ext uri="{FF2B5EF4-FFF2-40B4-BE49-F238E27FC236}">
                  <a16:creationId xmlns:a16="http://schemas.microsoft.com/office/drawing/2014/main" id="{584E3761-27BF-CAEE-B95F-6C9044067C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4025" y="1657070"/>
              <a:ext cx="152860" cy="2814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336FA7F-E05F-0A3D-D5AE-BF3A692BB39C}"/>
              </a:ext>
            </a:extLst>
          </p:cNvPr>
          <p:cNvSpPr txBox="1"/>
          <p:nvPr/>
        </p:nvSpPr>
        <p:spPr>
          <a:xfrm>
            <a:off x="4482816" y="1397971"/>
            <a:ext cx="224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solidFill>
                  <a:srgbClr val="00B050"/>
                </a:solidFill>
              </a:rPr>
              <a:t>★</a:t>
            </a:r>
            <a:r>
              <a:rPr lang="ja-JP" altLang="en-US" sz="1600"/>
              <a:t>：</a:t>
            </a:r>
            <a:r>
              <a:rPr lang="en" altLang="ja-JP" sz="1600" baseline="30000" dirty="0"/>
              <a:t>33</a:t>
            </a:r>
            <a:r>
              <a:rPr lang="en" altLang="ja-JP" sz="1600" dirty="0"/>
              <a:t>Mg → </a:t>
            </a:r>
            <a:r>
              <a:rPr lang="en-US" altLang="ja-JP" sz="1600" baseline="30000" dirty="0"/>
              <a:t>33</a:t>
            </a:r>
            <a:r>
              <a:rPr lang="en-US" altLang="ja-JP" sz="1600" dirty="0"/>
              <a:t>Al</a:t>
            </a:r>
            <a:r>
              <a:rPr lang="en" altLang="ja-JP" sz="1600" dirty="0"/>
              <a:t> </a:t>
            </a:r>
            <a:r>
              <a:rPr lang="en-US" altLang="ja-JP" sz="1600" dirty="0" err="1"/>
              <a:t>γ</a:t>
            </a:r>
            <a:r>
              <a:rPr lang="en-US" altLang="ja-JP" sz="1600" dirty="0"/>
              <a:t>-</a:t>
            </a:r>
            <a:r>
              <a:rPr lang="en" altLang="ja-JP" sz="1600" dirty="0"/>
              <a:t>rays</a:t>
            </a:r>
          </a:p>
          <a:p>
            <a:r>
              <a:rPr lang="ja-JP" altLang="en-US" sz="1600">
                <a:solidFill>
                  <a:srgbClr val="FF0000"/>
                </a:solidFill>
              </a:rPr>
              <a:t>★</a:t>
            </a:r>
            <a:r>
              <a:rPr lang="ja-JP" altLang="en-US" sz="1600"/>
              <a:t>：</a:t>
            </a:r>
            <a:r>
              <a:rPr lang="en-US" altLang="ja-JP" sz="1600" dirty="0"/>
              <a:t>Coincidence</a:t>
            </a:r>
            <a:r>
              <a:rPr lang="en" altLang="ja-JP" sz="1600" dirty="0"/>
              <a:t> </a:t>
            </a:r>
            <a:r>
              <a:rPr lang="en-US" altLang="ja-JP" sz="1600" dirty="0" err="1"/>
              <a:t>γ</a:t>
            </a:r>
            <a:r>
              <a:rPr lang="en-US" altLang="ja-JP" sz="1600" dirty="0"/>
              <a:t>-</a:t>
            </a:r>
            <a:r>
              <a:rPr lang="en" altLang="ja-JP" sz="1600" dirty="0"/>
              <a:t>rays</a:t>
            </a:r>
            <a:endParaRPr kumimoji="1" lang="ja-JP" altLang="en-US" sz="1600"/>
          </a:p>
        </p:txBody>
      </p:sp>
      <p:sp>
        <p:nvSpPr>
          <p:cNvPr id="103" name="星 5 102">
            <a:extLst>
              <a:ext uri="{FF2B5EF4-FFF2-40B4-BE49-F238E27FC236}">
                <a16:creationId xmlns:a16="http://schemas.microsoft.com/office/drawing/2014/main" id="{F4AB03F9-77AC-927F-9DD7-C9B0828703E7}"/>
              </a:ext>
            </a:extLst>
          </p:cNvPr>
          <p:cNvSpPr/>
          <p:nvPr/>
        </p:nvSpPr>
        <p:spPr>
          <a:xfrm>
            <a:off x="1690492" y="5125997"/>
            <a:ext cx="224725" cy="224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星 5 105">
            <a:extLst>
              <a:ext uri="{FF2B5EF4-FFF2-40B4-BE49-F238E27FC236}">
                <a16:creationId xmlns:a16="http://schemas.microsoft.com/office/drawing/2014/main" id="{98812D99-656D-8906-129F-499490CC8EB8}"/>
              </a:ext>
            </a:extLst>
          </p:cNvPr>
          <p:cNvSpPr/>
          <p:nvPr/>
        </p:nvSpPr>
        <p:spPr>
          <a:xfrm>
            <a:off x="2794020" y="4839377"/>
            <a:ext cx="224725" cy="224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星 5 108">
            <a:extLst>
              <a:ext uri="{FF2B5EF4-FFF2-40B4-BE49-F238E27FC236}">
                <a16:creationId xmlns:a16="http://schemas.microsoft.com/office/drawing/2014/main" id="{24AC14B2-7825-DF75-1A1C-B31596DC18A4}"/>
              </a:ext>
            </a:extLst>
          </p:cNvPr>
          <p:cNvSpPr/>
          <p:nvPr/>
        </p:nvSpPr>
        <p:spPr>
          <a:xfrm>
            <a:off x="3117903" y="4732128"/>
            <a:ext cx="224725" cy="224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星 5 111">
            <a:extLst>
              <a:ext uri="{FF2B5EF4-FFF2-40B4-BE49-F238E27FC236}">
                <a16:creationId xmlns:a16="http://schemas.microsoft.com/office/drawing/2014/main" id="{06AA0EDF-F0F2-3C0F-B648-93BAD9609BB0}"/>
              </a:ext>
            </a:extLst>
          </p:cNvPr>
          <p:cNvSpPr/>
          <p:nvPr/>
        </p:nvSpPr>
        <p:spPr>
          <a:xfrm>
            <a:off x="5366192" y="4332354"/>
            <a:ext cx="224725" cy="224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星 5 136">
            <a:extLst>
              <a:ext uri="{FF2B5EF4-FFF2-40B4-BE49-F238E27FC236}">
                <a16:creationId xmlns:a16="http://schemas.microsoft.com/office/drawing/2014/main" id="{932D8C5A-A543-2B19-380D-44C9A71F29EF}"/>
              </a:ext>
            </a:extLst>
          </p:cNvPr>
          <p:cNvSpPr/>
          <p:nvPr/>
        </p:nvSpPr>
        <p:spPr>
          <a:xfrm>
            <a:off x="6002466" y="5815377"/>
            <a:ext cx="224725" cy="2247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星 5 143">
            <a:extLst>
              <a:ext uri="{FF2B5EF4-FFF2-40B4-BE49-F238E27FC236}">
                <a16:creationId xmlns:a16="http://schemas.microsoft.com/office/drawing/2014/main" id="{143B45F8-903B-C61E-B0B2-C181849E681B}"/>
              </a:ext>
            </a:extLst>
          </p:cNvPr>
          <p:cNvSpPr/>
          <p:nvPr/>
        </p:nvSpPr>
        <p:spPr>
          <a:xfrm>
            <a:off x="6070866" y="3357151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星 5 144">
            <a:extLst>
              <a:ext uri="{FF2B5EF4-FFF2-40B4-BE49-F238E27FC236}">
                <a16:creationId xmlns:a16="http://schemas.microsoft.com/office/drawing/2014/main" id="{F822D3AB-5D02-D7C5-55F6-BC507DCE075F}"/>
              </a:ext>
            </a:extLst>
          </p:cNvPr>
          <p:cNvSpPr/>
          <p:nvPr/>
        </p:nvSpPr>
        <p:spPr>
          <a:xfrm>
            <a:off x="6472553" y="3328710"/>
            <a:ext cx="224725" cy="22472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" name="図 145">
            <a:extLst>
              <a:ext uri="{FF2B5EF4-FFF2-40B4-BE49-F238E27FC236}">
                <a16:creationId xmlns:a16="http://schemas.microsoft.com/office/drawing/2014/main" id="{8303DC32-7E2A-94D5-41E9-6EC98753A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279" y="2190719"/>
            <a:ext cx="3893292" cy="4667281"/>
          </a:xfrm>
          <a:prstGeom prst="rect">
            <a:avLst/>
          </a:prstGeom>
        </p:spPr>
      </p:pic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714C2E6A-3140-4766-0C0A-A427144BABAB}"/>
              </a:ext>
            </a:extLst>
          </p:cNvPr>
          <p:cNvSpPr txBox="1"/>
          <p:nvPr/>
        </p:nvSpPr>
        <p:spPr>
          <a:xfrm>
            <a:off x="7001492" y="1338763"/>
            <a:ext cx="2273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Decay</a:t>
            </a:r>
            <a:r>
              <a:rPr kumimoji="1" lang="en-US" altLang="ja-JP" sz="2800" dirty="0"/>
              <a:t> scheme</a:t>
            </a:r>
            <a:endParaRPr kumimoji="1" lang="ja-JP" altLang="en-US" sz="2800"/>
          </a:p>
        </p:txBody>
      </p:sp>
      <p:pic>
        <p:nvPicPr>
          <p:cNvPr id="151" name="図 150">
            <a:extLst>
              <a:ext uri="{FF2B5EF4-FFF2-40B4-BE49-F238E27FC236}">
                <a16:creationId xmlns:a16="http://schemas.microsoft.com/office/drawing/2014/main" id="{2C01FBDB-0FB8-D73A-E903-2E8CA6228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599" y="1618948"/>
            <a:ext cx="2729509" cy="994095"/>
          </a:xfrm>
          <a:prstGeom prst="rect">
            <a:avLst/>
          </a:prstGeom>
        </p:spPr>
      </p:pic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D3ACD027-0967-186C-17AE-7094AC72D8AE}"/>
              </a:ext>
            </a:extLst>
          </p:cNvPr>
          <p:cNvSpPr txBox="1"/>
          <p:nvPr/>
        </p:nvSpPr>
        <p:spPr>
          <a:xfrm>
            <a:off x="956594" y="1383461"/>
            <a:ext cx="10111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dirty="0" err="1"/>
              <a:t>γ</a:t>
            </a:r>
            <a:r>
              <a:rPr lang="en-US" altLang="ja-JP" sz="2000" dirty="0"/>
              <a:t>-single</a:t>
            </a:r>
            <a:endParaRPr lang="ja-JP" altLang="en-US" sz="200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A6DF1083-488E-E444-06C7-889915D34F48}"/>
              </a:ext>
            </a:extLst>
          </p:cNvPr>
          <p:cNvSpPr txBox="1"/>
          <p:nvPr/>
        </p:nvSpPr>
        <p:spPr>
          <a:xfrm>
            <a:off x="929609" y="4065557"/>
            <a:ext cx="17652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dirty="0"/>
              <a:t>1618 keV Gate</a:t>
            </a:r>
            <a:endParaRPr lang="ja-JP" altLang="en-US" sz="20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F1391E-1D01-6B88-BFC8-F8D9A55F36A0}"/>
              </a:ext>
            </a:extLst>
          </p:cNvPr>
          <p:cNvSpPr txBox="1"/>
          <p:nvPr/>
        </p:nvSpPr>
        <p:spPr>
          <a:xfrm>
            <a:off x="9233556" y="1629939"/>
            <a:ext cx="185473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New level</a:t>
            </a:r>
          </a:p>
          <a:p>
            <a:r>
              <a:rPr lang="en-US" altLang="ja-JP" dirty="0"/>
              <a:t>New transition</a:t>
            </a:r>
          </a:p>
          <a:p>
            <a:r>
              <a:rPr kumimoji="1" lang="en-US" altLang="ja-JP" dirty="0"/>
              <a:t>Revised transition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14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54395-FE35-0B83-1FA5-4E26D72EE7C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36841" y="368975"/>
            <a:ext cx="1071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Poster contents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4C5A4FB-28EB-5E49-C5FE-C1949537EB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0146" y="1754336"/>
            <a:ext cx="11029615" cy="390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ja-JP" sz="2800" b="1" i="0" dirty="0">
                <a:effectLst/>
                <a:latin typeface="Söhne"/>
              </a:rPr>
              <a:t>Island of Inversion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ja-JP" sz="2800" b="1" i="0" dirty="0">
                <a:effectLst/>
                <a:latin typeface="Söhne"/>
              </a:rPr>
              <a:t>Experimental Setup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ja-JP" sz="2800" b="1" i="0" dirty="0">
                <a:effectLst/>
                <a:latin typeface="Söhne"/>
              </a:rPr>
              <a:t>Energy Calibration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ja-JP" sz="2800" b="1" i="0" dirty="0">
                <a:effectLst/>
                <a:latin typeface="Söhne"/>
              </a:rPr>
              <a:t>γ-γ </a:t>
            </a:r>
            <a:r>
              <a:rPr lang="en" altLang="ja-JP" sz="2800" b="1" i="0" dirty="0">
                <a:effectLst/>
                <a:latin typeface="Söhne"/>
              </a:rPr>
              <a:t>Analysis and Decay Scheme Construction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ja-JP" sz="2800" b="1" i="0" dirty="0">
                <a:effectLst/>
                <a:latin typeface="Söhne"/>
              </a:rPr>
              <a:t>Future out look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55149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配当">
  <a:themeElements>
    <a:clrScheme name="配当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配当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配当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14063</TotalTime>
  <Words>690</Words>
  <Application>Microsoft Macintosh PowerPoint</Application>
  <PresentationFormat>ワイド画面</PresentationFormat>
  <Paragraphs>90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Söhne</vt:lpstr>
      <vt:lpstr>游ゴシック</vt:lpstr>
      <vt:lpstr>游ゴシック Light</vt:lpstr>
      <vt:lpstr>游明朝</vt:lpstr>
      <vt:lpstr>Arial</vt:lpstr>
      <vt:lpstr>Calibri</vt:lpstr>
      <vt:lpstr>Gill Sans MT</vt:lpstr>
      <vt:lpstr>Wingdings</vt:lpstr>
      <vt:lpstr>Wingdings 2</vt:lpstr>
      <vt:lpstr>Office テーマ</vt:lpstr>
      <vt:lpstr>配当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YAMAMOTO YOSUKE</dc:creator>
  <cp:lastModifiedBy>YAMAMOTO YOSUKE</cp:lastModifiedBy>
  <cp:revision>9</cp:revision>
  <cp:lastPrinted>2023-07-31T14:30:14Z</cp:lastPrinted>
  <dcterms:created xsi:type="dcterms:W3CDTF">2023-07-27T05:56:47Z</dcterms:created>
  <dcterms:modified xsi:type="dcterms:W3CDTF">2023-08-08T08:51:07Z</dcterms:modified>
</cp:coreProperties>
</file>