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/>
    <p:restoredTop sz="65886"/>
  </p:normalViewPr>
  <p:slideViewPr>
    <p:cSldViewPr snapToGrid="0">
      <p:cViewPr>
        <p:scale>
          <a:sx n="74" d="100"/>
          <a:sy n="74" d="100"/>
        </p:scale>
        <p:origin x="2216" y="208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B848-A197-BB41-8F2C-9881441E0876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D361-FFD4-3D49-91AE-9658DFCA1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3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b="0" i="0" u="none" strike="noStrike" dirty="0">
                <a:solidFill>
                  <a:srgbClr val="1D1D1D"/>
                </a:solidFill>
                <a:effectLst/>
                <a:latin typeface="Yu Gothic Regular"/>
              </a:rPr>
              <a:t>My name is Yusuke Tanaka. I’m from  Kyushu University.</a:t>
            </a:r>
            <a:br>
              <a:rPr lang="en" altLang="ja-JP" dirty="0"/>
            </a:b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I’d like to talk about “Performance and Geant4 simulation of the upgraded focal plane polarimeter 2nd-FPP”.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" altLang="ja-JP" dirty="0"/>
              <a:t>______________________________________________________________________________________________________________________</a:t>
            </a:r>
            <a:r>
              <a:rPr lang="ja-JP" altLang="en-US"/>
              <a:t>ポラ</a:t>
            </a:r>
            <a:r>
              <a:rPr lang="en-US" altLang="ja-JP" dirty="0"/>
              <a:t>’</a:t>
            </a:r>
            <a:r>
              <a:rPr lang="ja-JP" altLang="en-US"/>
              <a:t>リ</a:t>
            </a:r>
            <a:r>
              <a:rPr lang="en-US" altLang="ja-JP" dirty="0"/>
              <a:t>’</a:t>
            </a:r>
            <a:r>
              <a:rPr lang="ja-JP" altLang="en-US"/>
              <a:t>メーター</a:t>
            </a:r>
            <a:br>
              <a:rPr lang="en" altLang="ja-JP" dirty="0"/>
            </a:b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46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First, let me explain our physics motivation.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Our group is interested in the nuclear medium effects in the dense nuclear field.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One clear medium effect is the reduction of proton-proton analyzing power Ay in the nuclear field as shown in the right figure.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In the carbon nucleus, the effective density is about 1/3 (one-third) of the saturation density, and the analyzing power is reduced by about 2/3 (two-third).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In order to investigate the medium effects in more detail, we plan to determine the nucleon-nucleon interaction in the nuclear field experimentally.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For this purpose, we must measure the polarization transfers to recoil protons.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Thus, we have been developing a proton polarimeter called 2nd-FPP for recoil protons.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20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Next, let me talk about principle of polarimeter.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We use the spin-dependent asymmetry of proton-Carbon elastic scattering.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The experimentally observed left-right asymmetry is the product of the proton polarization p and the analyzing power Ay of this reaction like this.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For example, as shown in this figure, let’s suppose all protons are spin-down, and thus the polarization is -1.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If Ay is 0.6, 80% protons will be scattered to the right and 20% protons will be scattered to the left, and thus the asymmetry becomes -0.6.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Therefore, if the observed asymmetry is -0.3, we can find that the proton polarization is -0.5, half of this case.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In this way, if the analyzing power Ay is known, we can obtain the polarization p by measuring the left-right asymmetry.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The purpose of my experiment is to obtain this Ay, called the effective analyzing power.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99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These figure and photo show our proton polarimeter 2nd-FPP.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This polarimeter consists of six scintillator planes and five wire chambers.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The proton-carbon elastic scattering in the plastic scintillator acts as the polarization analysis, and the left-right asymmetry is measured by tracking the scattered protons by the wire chambers.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In this experiment, the injected protons to the polarimeter were the elastically scattered protons on carbon at 45 degrees, whose polarization was about 1.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67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As the results, first I’ll show you the improvement of position resolution by introducing the wire chambers.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If we use the information from plastic scintillator only, the position resolution was about 30 mm.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By using the wire chamber information, we improved the resolution by two orders of magnitudes, and the final value is about 0.3 mm.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7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Next, I’ll show you the separation of elastic scatterings on carbon and hydrogen in the scintillator.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Since the both events lost the same energy in the polarimeter as shown in the left, we could not separate them by using the energy-loss information only.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However, by seeing the correlation between energy-loss and double-scattering angle in the polarimeter shown in the right, we succeed to separate the proton-carbon and proton-proton scatterings like this.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67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9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In poster session, I’ll show you the results in more detail including the cross section and the analyzing power.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Furthermore, I’ll also present the Geant4 simulation for our polarimeter.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Thank you for your attention.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spcAft>
                <a:spcPts val="250"/>
              </a:spcAft>
            </a:pPr>
            <a:r>
              <a:rPr lang="en-US" altLang="ja-JP" sz="1800" kern="100" dirty="0">
                <a:effectLst/>
                <a:latin typeface="Helvetica Neue" panose="02000503000000020004" pitchFamily="2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D361-FFD4-3D49-91AE-9658DFCA10C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7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872FE-8664-91A1-3200-C680DC8B1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C75B5F-A904-AD3D-CC99-C40550AB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D492F-30CD-0D48-FD34-61FAF449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66A0-2B2A-8541-A13F-30830437A563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D21F1C-E50B-8BF7-4384-CC0CBFC4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FE64B9-D20A-4742-6BC6-7F32E4E3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57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89B06F-AF21-105A-5AC2-F8A9DB3B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31397A-6F13-F832-CA73-2EE320A38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6E7095-479F-7012-FA22-F1E08F61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CF37-A4E8-7744-A008-DA6569EA68AC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0E3623-14DC-A6B8-E6C5-C4994413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E63FCB-CC1C-42C1-63EC-FD8935FC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6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AD74AC-D61B-C527-E899-7EAB5803F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A88C77-9C7F-4543-1E33-6F4EF2282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1D9970-0CBE-877D-EC6B-46595ED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F043-E722-754A-8519-1FD05C14668F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A64D71-5883-D7CE-28A6-AAB9CF6E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35B09C-B2A2-064C-0AC0-E9F79DCA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4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0706FE-64B8-39C1-A329-D9157E9B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CC0776-8587-14E1-9578-99A907F5A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449541-4991-7991-30D1-B2119EB1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F8DF9-3937-8E41-A1A6-8B9C21210C43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BE177-7B8A-7699-132B-31F3EC24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8E5517-6527-AC60-0CEC-318E5E69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00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A47C0C-B895-FAD4-6E52-CF8D111A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70DC72-49FE-7A1A-A060-F813B172C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A6B515-25D9-557B-8054-877F927F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103-DCCA-BF49-AF51-43C9DB200D43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2E44B1-3566-4BF2-AA60-D028DD2D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21627A-D073-B3F7-40A1-A8BB4CB2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4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BF1C0-8DB1-FA9A-0635-4AE423C4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F118DA-FF78-F1A1-F384-5A9F2D472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712EAF-516D-23A5-E750-3A094C18D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69191F-49CF-4752-3151-0D094D68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CBC3-4B81-4640-AF84-87A857A68316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E756DB-2B53-D5A1-38D5-25F778B4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4ECB40-CA12-9CB3-D7AC-0E92AFAD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87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79921-9068-6C5C-AD93-675F1504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C4E711-44F3-0CFA-D6DA-758FF91A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B091EE-A464-A50B-EC66-68D2EBF33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087EB3-521A-817B-075E-4828DC0B7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363D3C-F325-A06E-7775-62E1B8EB4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4EF14E-AC86-9722-9BE1-764F4870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F18-7DC6-4C4C-B57C-4B926FC58770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811704-8768-FBAC-349C-2607582F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D4CF79-8FEA-CDD9-0E56-7E5D9E81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F6C3F6-7F5F-3437-611E-EAD92650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915661-4EF5-7FE2-576A-F4484276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4862-5CD6-5144-84EE-29314FBE4132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47435A-A590-0FC5-2F59-E4DE1CD8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84922E-CAFF-021B-BDC7-082CB036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78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774E80-9A03-99BF-EDE3-F444444B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A4E1-02FE-844F-837F-0725C99AAEBD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8C94FD-2F2A-2CAD-BC4D-89E14FAA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32BD10-9515-9F8F-4826-115B64B8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10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286C1-A8F2-283C-AA3F-663F24F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F7F3C-1C2A-E30D-B92C-59311CB05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37FD6-B6E3-6C55-859F-047E4CAE4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026612-8091-3AC0-CEF6-0442A87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6457-6677-4A4F-92DF-BDA74E55A004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8FCEA7-DB34-CCED-1A20-E292B958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54A0D0-01DB-EA15-2D99-E2315229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44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11CB3A-0878-E9CC-B1CD-A2C6DA32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CB0738-BDAD-CA7E-C812-18BDC99EE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7C9256B-D50A-6C70-2C6A-9996FD847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04747-CC62-99C7-6D33-F759B7FF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54A5-DF27-A342-9551-8268CA7071C5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1B1D1B-3415-F53E-1AD3-6F3DA4B8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7476F0-D5A1-5FE9-3817-B2CC2A92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7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9BD86B9-A982-A770-EB7E-A8529A0F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90471D-6E58-4DFD-0A3C-A442ED543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176035-E677-2F5D-5014-EC9394F6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1F57-AD83-4844-B24A-C0432EFDA1C3}" type="datetime1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5ECD15-0CFB-0A49-7BE4-D77DB5A54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AA663D-80B8-B8E4-A3EF-8C2702189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D7E1-B260-424F-8554-897373B80B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5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67634-BF74-5FC7-ACB0-1FF7EDD71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1746250"/>
            <a:ext cx="11094720" cy="2387600"/>
          </a:xfrm>
        </p:spPr>
        <p:txBody>
          <a:bodyPr>
            <a:normAutofit/>
          </a:bodyPr>
          <a:lstStyle/>
          <a:p>
            <a:r>
              <a:rPr kumimoji="1" lang="en" altLang="ja-JP" sz="4000" b="1" dirty="0"/>
              <a:t>Performance and Geant4 simulation </a:t>
            </a:r>
            <a:br>
              <a:rPr kumimoji="1" lang="en" altLang="ja-JP" sz="4000" b="1" dirty="0"/>
            </a:br>
            <a:r>
              <a:rPr kumimoji="1" lang="en" altLang="ja-JP" sz="4000" b="1" dirty="0"/>
              <a:t>of the upgraded focal plane polarimeter 2nd-FPP</a:t>
            </a:r>
            <a:br>
              <a:rPr kumimoji="1" lang="ja-JP" altLang="en-US" sz="4000" b="1"/>
            </a:br>
            <a:endParaRPr kumimoji="1" lang="ja-JP" altLang="en-US" sz="4000" b="1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BFE561-1C5C-342B-82F5-7618CA8D9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9144000" cy="1533604"/>
          </a:xfrm>
        </p:spPr>
        <p:txBody>
          <a:bodyPr/>
          <a:lstStyle/>
          <a:p>
            <a:r>
              <a:rPr lang="en-US" altLang="ja-JP" dirty="0"/>
              <a:t>Yusuke Tanaka</a:t>
            </a:r>
          </a:p>
          <a:p>
            <a:r>
              <a:rPr lang="en-US" altLang="ja-JP" dirty="0"/>
              <a:t>Department of Physics, Kyushu University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C22616-7B1F-D0FC-9B54-25EB953B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8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E4B1593A-B0B8-9929-0D8A-50BF6E5D1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400" y="131027"/>
            <a:ext cx="1879600" cy="12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9393-EEA4-B5CA-CEC8-A520770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Background</a:t>
            </a:r>
            <a:endParaRPr kumimoji="1" lang="ja-JP" altLang="en-US" b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E2D06E7-F84F-D80E-2D17-40ADABC1019D}"/>
              </a:ext>
            </a:extLst>
          </p:cNvPr>
          <p:cNvCxnSpPr>
            <a:cxnSpLocks/>
          </p:cNvCxnSpPr>
          <p:nvPr/>
        </p:nvCxnSpPr>
        <p:spPr>
          <a:xfrm>
            <a:off x="281492" y="1393930"/>
            <a:ext cx="1162901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7D2AB8-C287-C30B-F564-D48391DB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1" name="図 10" descr="グラフ, 散布図&#10;&#10;自動的に生成された説明">
            <a:extLst>
              <a:ext uri="{FF2B5EF4-FFF2-40B4-BE49-F238E27FC236}">
                <a16:creationId xmlns:a16="http://schemas.microsoft.com/office/drawing/2014/main" id="{66CEE8F5-C6D3-FD22-2ADE-AC882FB6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684" y="1894944"/>
            <a:ext cx="2718133" cy="2160745"/>
          </a:xfrm>
          <a:prstGeom prst="rect">
            <a:avLst/>
          </a:prstGeom>
        </p:spPr>
      </p:pic>
      <p:pic>
        <p:nvPicPr>
          <p:cNvPr id="12" name="図 1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D432D23-477E-184A-5DCD-427252C4D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20" b="9605"/>
          <a:stretch/>
        </p:blipFill>
        <p:spPr>
          <a:xfrm>
            <a:off x="8819754" y="4063840"/>
            <a:ext cx="3318979" cy="33840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37D4CA9-9991-DD4D-1F47-AF3F7F41B7E2}"/>
              </a:ext>
            </a:extLst>
          </p:cNvPr>
          <p:cNvCxnSpPr>
            <a:cxnSpLocks/>
          </p:cNvCxnSpPr>
          <p:nvPr/>
        </p:nvCxnSpPr>
        <p:spPr>
          <a:xfrm>
            <a:off x="9299584" y="2477053"/>
            <a:ext cx="235932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上矢印 13">
            <a:extLst>
              <a:ext uri="{FF2B5EF4-FFF2-40B4-BE49-F238E27FC236}">
                <a16:creationId xmlns:a16="http://schemas.microsoft.com/office/drawing/2014/main" id="{A7C4645F-4AE9-A615-5E2B-B36EC0757775}"/>
              </a:ext>
            </a:extLst>
          </p:cNvPr>
          <p:cNvSpPr/>
          <p:nvPr/>
        </p:nvSpPr>
        <p:spPr>
          <a:xfrm rot="10800000">
            <a:off x="11044125" y="2487954"/>
            <a:ext cx="248139" cy="7784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E5BCD4-15F0-AE92-1663-D6590EEAA3EF}"/>
              </a:ext>
            </a:extLst>
          </p:cNvPr>
          <p:cNvSpPr txBox="1"/>
          <p:nvPr/>
        </p:nvSpPr>
        <p:spPr>
          <a:xfrm>
            <a:off x="10258971" y="2513651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-65%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6E3075-6FBC-8EF8-F70C-FEAC85D06772}"/>
              </a:ext>
            </a:extLst>
          </p:cNvPr>
          <p:cNvSpPr txBox="1"/>
          <p:nvPr/>
        </p:nvSpPr>
        <p:spPr>
          <a:xfrm>
            <a:off x="107952" y="1621223"/>
            <a:ext cx="845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Nuclear medium effect </a:t>
            </a:r>
            <a:r>
              <a:rPr kumimoji="1" lang="en-US" altLang="ja-JP" sz="2400" dirty="0"/>
              <a:t>(in the dense nuclear field)</a:t>
            </a:r>
            <a:endParaRPr kumimoji="1" lang="ja-JP" altLang="en-US" sz="2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6207683-DEBB-B5A7-C316-9714C9B85644}"/>
              </a:ext>
            </a:extLst>
          </p:cNvPr>
          <p:cNvSpPr txBox="1"/>
          <p:nvPr/>
        </p:nvSpPr>
        <p:spPr>
          <a:xfrm>
            <a:off x="15240" y="5464070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Our project</a:t>
            </a:r>
            <a:endParaRPr kumimoji="1" lang="ja-JP" altLang="en-US" sz="24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644F3B-ABFE-65F9-8BD6-A7EF3ED483B3}"/>
              </a:ext>
            </a:extLst>
          </p:cNvPr>
          <p:cNvSpPr txBox="1"/>
          <p:nvPr/>
        </p:nvSpPr>
        <p:spPr>
          <a:xfrm>
            <a:off x="539002" y="5925735"/>
            <a:ext cx="1017458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Developing 2nd-FPP (Focal Plane Polarimeter)</a:t>
            </a:r>
            <a:endParaRPr kumimoji="1" lang="ja-JP" altLang="en-US" sz="36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8D8278B-5C9F-20E7-2C37-B70A64FCA585}"/>
              </a:ext>
            </a:extLst>
          </p:cNvPr>
          <p:cNvSpPr txBox="1"/>
          <p:nvPr/>
        </p:nvSpPr>
        <p:spPr>
          <a:xfrm>
            <a:off x="9112421" y="4398021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T. Noro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ja-JP" sz="1400" i="1" dirty="0">
                <a:latin typeface="MS PGothic" panose="020B0600070205080204" pitchFamily="34" charset="-128"/>
                <a:ea typeface="MS PGothic" panose="020B0600070205080204" pitchFamily="34" charset="-128"/>
              </a:rPr>
              <a:t>et al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., PRC </a:t>
            </a:r>
            <a:r>
              <a:rPr lang="en-US" altLang="ja-JP" sz="1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77</a:t>
            </a:r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, 044604 (‘08).</a:t>
            </a:r>
            <a:endParaRPr kumimoji="1"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BD09E45-C2CD-77A2-FDF2-3D28B53AF0FC}"/>
              </a:ext>
            </a:extLst>
          </p:cNvPr>
          <p:cNvSpPr txBox="1"/>
          <p:nvPr/>
        </p:nvSpPr>
        <p:spPr>
          <a:xfrm>
            <a:off x="148969" y="3697896"/>
            <a:ext cx="8861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Determine the </a:t>
            </a:r>
            <a:r>
              <a:rPr kumimoji="1" lang="en-US" altLang="ja-JP" sz="2800" b="1" i="1" dirty="0"/>
              <a:t>NN int. </a:t>
            </a:r>
            <a:r>
              <a:rPr lang="en-US" altLang="ja-JP" sz="2800" b="1" i="1" dirty="0"/>
              <a:t>in the nuclear field </a:t>
            </a:r>
          </a:p>
          <a:p>
            <a:r>
              <a:rPr lang="en-US" altLang="ja-JP" sz="2800" b="1" i="1" dirty="0"/>
              <a:t>						       </a:t>
            </a:r>
            <a:r>
              <a:rPr lang="en-US" altLang="ja-JP" sz="2800" dirty="0"/>
              <a:t>experimentally</a:t>
            </a:r>
            <a:endParaRPr kumimoji="1" lang="ja-JP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FE513A-4282-A6F5-32FB-5278E375FEC7}"/>
                  </a:ext>
                </a:extLst>
              </p:cNvPr>
              <p:cNvSpPr txBox="1"/>
              <p:nvPr/>
            </p:nvSpPr>
            <p:spPr>
              <a:xfrm>
                <a:off x="709081" y="2493655"/>
                <a:ext cx="3843745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/>
                  <a:t>・</a:t>
                </a:r>
                <a:r>
                  <a:rPr kumimoji="1" lang="en-US" altLang="ja-JP" sz="2800" dirty="0"/>
                  <a:t>The reduction of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FE513A-4282-A6F5-32FB-5278E375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81" y="2493655"/>
                <a:ext cx="3843745" cy="629852"/>
              </a:xfrm>
              <a:prstGeom prst="rect">
                <a:avLst/>
              </a:prstGeom>
              <a:blipFill>
                <a:blip r:embed="rId5"/>
                <a:stretch>
                  <a:fillRect l="-3289" t="-2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338BCF-5B99-97DA-7742-F62AEAEBC70C}"/>
              </a:ext>
            </a:extLst>
          </p:cNvPr>
          <p:cNvSpPr txBox="1"/>
          <p:nvPr/>
        </p:nvSpPr>
        <p:spPr>
          <a:xfrm>
            <a:off x="105809" y="3232949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Our group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20EAA9-1E2C-3265-EC2E-16FEB6FFF324}"/>
              </a:ext>
            </a:extLst>
          </p:cNvPr>
          <p:cNvSpPr txBox="1"/>
          <p:nvPr/>
        </p:nvSpPr>
        <p:spPr>
          <a:xfrm>
            <a:off x="709081" y="4717927"/>
            <a:ext cx="776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…measure the polarization transfers to recoil protons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8599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9393-EEA4-B5CA-CEC8-A520770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Principle of Polarimeter</a:t>
            </a:r>
            <a:endParaRPr kumimoji="1" lang="ja-JP" altLang="en-US" b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E2D06E7-F84F-D80E-2D17-40ADABC1019D}"/>
              </a:ext>
            </a:extLst>
          </p:cNvPr>
          <p:cNvCxnSpPr>
            <a:cxnSpLocks/>
          </p:cNvCxnSpPr>
          <p:nvPr/>
        </p:nvCxnSpPr>
        <p:spPr>
          <a:xfrm>
            <a:off x="281492" y="1393930"/>
            <a:ext cx="1162901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EA7AAB-069C-FAD7-FCD2-4D8F7A2D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957BD3-AE20-CA14-D1C5-FFD4CAC0DD1F}"/>
              </a:ext>
            </a:extLst>
          </p:cNvPr>
          <p:cNvSpPr txBox="1"/>
          <p:nvPr/>
        </p:nvSpPr>
        <p:spPr>
          <a:xfrm>
            <a:off x="158366" y="5482179"/>
            <a:ext cx="13596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r>
              <a:rPr kumimoji="1" lang="en-US" altLang="ja-JP" sz="2400" dirty="0"/>
              <a:t>urpose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A062B0E-2350-D960-22ED-3208C200F4A1}"/>
                  </a:ext>
                </a:extLst>
              </p:cNvPr>
              <p:cNvSpPr txBox="1"/>
              <p:nvPr/>
            </p:nvSpPr>
            <p:spPr>
              <a:xfrm>
                <a:off x="501930" y="5965783"/>
                <a:ext cx="9077739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rgbClr val="FF0000"/>
                    </a:solidFill>
                  </a:rPr>
                  <a:t>Obtain</a:t>
                </a:r>
                <a:r>
                  <a:rPr kumimoji="1" lang="en-US" altLang="ja-JP" sz="3600" dirty="0">
                    <a:solidFill>
                      <a:srgbClr val="FF0000"/>
                    </a:solidFill>
                  </a:rPr>
                  <a:t> effective analyzing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kumimoji="1" lang="en-US" altLang="ja-JP" sz="3600" b="1" baseline="-25000" dirty="0">
                    <a:solidFill>
                      <a:srgbClr val="FF0000"/>
                    </a:solidFill>
                  </a:rPr>
                  <a:t>:eff</a:t>
                </a:r>
                <a:endParaRPr kumimoji="1" lang="ja-JP" altLang="en-US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A062B0E-2350-D960-22ED-3208C200F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0" y="5965783"/>
                <a:ext cx="9077739" cy="697114"/>
              </a:xfrm>
              <a:prstGeom prst="rect">
                <a:avLst/>
              </a:prstGeom>
              <a:blipFill>
                <a:blip r:embed="rId3"/>
                <a:stretch>
                  <a:fillRect l="-2095" t="-10714" b="-26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40F4A50-793B-74FD-7112-2EBFCFF3F810}"/>
              </a:ext>
            </a:extLst>
          </p:cNvPr>
          <p:cNvSpPr/>
          <p:nvPr/>
        </p:nvSpPr>
        <p:spPr>
          <a:xfrm>
            <a:off x="7771697" y="1690688"/>
            <a:ext cx="3930865" cy="4105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F2262CA-A2FA-5BE9-2C0F-A2F7ABEB34F5}"/>
              </a:ext>
            </a:extLst>
          </p:cNvPr>
          <p:cNvSpPr txBox="1"/>
          <p:nvPr/>
        </p:nvSpPr>
        <p:spPr>
          <a:xfrm>
            <a:off x="8699309" y="1687203"/>
            <a:ext cx="1998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Position detector</a:t>
            </a:r>
            <a:endParaRPr lang="ja-JP" altLang="en-US">
              <a:solidFill>
                <a:schemeClr val="bg1"/>
              </a:solidFill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AAB17DF7-929C-0AFA-92E8-C033D5273853}"/>
              </a:ext>
            </a:extLst>
          </p:cNvPr>
          <p:cNvCxnSpPr>
            <a:cxnSpLocks/>
          </p:cNvCxnSpPr>
          <p:nvPr/>
        </p:nvCxnSpPr>
        <p:spPr>
          <a:xfrm flipV="1">
            <a:off x="9724756" y="4360070"/>
            <a:ext cx="0" cy="11648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AD99860-40AF-7E54-D0A3-65C8533A775A}"/>
              </a:ext>
            </a:extLst>
          </p:cNvPr>
          <p:cNvSpPr/>
          <p:nvPr/>
        </p:nvSpPr>
        <p:spPr>
          <a:xfrm>
            <a:off x="9352359" y="4038133"/>
            <a:ext cx="692790" cy="300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9932822-C514-4C1F-7A14-C753D6F2FDCF}"/>
              </a:ext>
            </a:extLst>
          </p:cNvPr>
          <p:cNvSpPr txBox="1"/>
          <p:nvPr/>
        </p:nvSpPr>
        <p:spPr>
          <a:xfrm>
            <a:off x="8060487" y="3815493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Scatterer</a:t>
            </a:r>
          </a:p>
          <a:p>
            <a:pPr algn="ctr"/>
            <a:r>
              <a:rPr lang="en-US" altLang="ja-JP" sz="2000" baseline="30000" dirty="0"/>
              <a:t>12</a:t>
            </a:r>
            <a:r>
              <a:rPr lang="en-US" altLang="ja-JP" sz="2000" dirty="0"/>
              <a:t>C</a:t>
            </a:r>
            <a:endParaRPr lang="ja-JP" altLang="en-US" sz="2000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6AC227E-3EAE-C665-1E19-480B25BFBCD5}"/>
              </a:ext>
            </a:extLst>
          </p:cNvPr>
          <p:cNvCxnSpPr>
            <a:cxnSpLocks/>
          </p:cNvCxnSpPr>
          <p:nvPr/>
        </p:nvCxnSpPr>
        <p:spPr>
          <a:xfrm flipV="1">
            <a:off x="9713042" y="2076421"/>
            <a:ext cx="0" cy="195978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6EEE79E-BA5C-CFDD-996F-4CEECA1DD63E}"/>
              </a:ext>
            </a:extLst>
          </p:cNvPr>
          <p:cNvCxnSpPr>
            <a:cxnSpLocks/>
          </p:cNvCxnSpPr>
          <p:nvPr/>
        </p:nvCxnSpPr>
        <p:spPr>
          <a:xfrm flipV="1">
            <a:off x="9710468" y="2132961"/>
            <a:ext cx="1671787" cy="19015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6B97B5F-9293-DDA6-6003-5216C10F50BA}"/>
              </a:ext>
            </a:extLst>
          </p:cNvPr>
          <p:cNvCxnSpPr>
            <a:cxnSpLocks/>
          </p:cNvCxnSpPr>
          <p:nvPr/>
        </p:nvCxnSpPr>
        <p:spPr>
          <a:xfrm flipH="1" flipV="1">
            <a:off x="8131651" y="2148496"/>
            <a:ext cx="1577530" cy="188021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弧 58">
            <a:extLst>
              <a:ext uri="{FF2B5EF4-FFF2-40B4-BE49-F238E27FC236}">
                <a16:creationId xmlns:a16="http://schemas.microsoft.com/office/drawing/2014/main" id="{1B4786B1-DE76-9E77-E5E0-4E0261E66ACB}"/>
              </a:ext>
            </a:extLst>
          </p:cNvPr>
          <p:cNvSpPr>
            <a:spLocks noChangeAspect="1"/>
          </p:cNvSpPr>
          <p:nvPr/>
        </p:nvSpPr>
        <p:spPr>
          <a:xfrm rot="20284448">
            <a:off x="9546837" y="3429388"/>
            <a:ext cx="576000" cy="5760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5B0A6FF9-7845-DA0A-6560-2955FC8C53AD}"/>
              </a:ext>
            </a:extLst>
          </p:cNvPr>
          <p:cNvSpPr>
            <a:spLocks noChangeAspect="1"/>
          </p:cNvSpPr>
          <p:nvPr/>
        </p:nvSpPr>
        <p:spPr>
          <a:xfrm rot="17160744">
            <a:off x="9349471" y="3433301"/>
            <a:ext cx="576000" cy="5760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60DD6306-5D7A-3138-AFD0-D2A985581159}"/>
                  </a:ext>
                </a:extLst>
              </p:cNvPr>
              <p:cNvSpPr txBox="1"/>
              <p:nvPr/>
            </p:nvSpPr>
            <p:spPr>
              <a:xfrm>
                <a:off x="9748078" y="3003076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60DD6306-5D7A-3138-AFD0-D2A985581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78" y="3003076"/>
                <a:ext cx="43576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570F17F-B337-A6B7-9075-D47B6C419BBF}"/>
                  </a:ext>
                </a:extLst>
              </p:cNvPr>
              <p:cNvSpPr txBox="1"/>
              <p:nvPr/>
            </p:nvSpPr>
            <p:spPr>
              <a:xfrm>
                <a:off x="9272266" y="2992606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570F17F-B337-A6B7-9075-D47B6C419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66" y="2992606"/>
                <a:ext cx="4357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円/楕円 62">
            <a:extLst>
              <a:ext uri="{FF2B5EF4-FFF2-40B4-BE49-F238E27FC236}">
                <a16:creationId xmlns:a16="http://schemas.microsoft.com/office/drawing/2014/main" id="{366FF5E7-A079-5771-6A39-3D0AFCE3E3C6}"/>
              </a:ext>
            </a:extLst>
          </p:cNvPr>
          <p:cNvSpPr/>
          <p:nvPr/>
        </p:nvSpPr>
        <p:spPr>
          <a:xfrm>
            <a:off x="10486182" y="2770510"/>
            <a:ext cx="206136" cy="203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E3B40276-A8F2-87A5-4613-65A1A0C43857}"/>
              </a:ext>
            </a:extLst>
          </p:cNvPr>
          <p:cNvSpPr/>
          <p:nvPr/>
        </p:nvSpPr>
        <p:spPr>
          <a:xfrm>
            <a:off x="10754592" y="2775167"/>
            <a:ext cx="206136" cy="203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D682E23E-9EE8-6015-ED64-E9C058DD038A}"/>
              </a:ext>
            </a:extLst>
          </p:cNvPr>
          <p:cNvSpPr/>
          <p:nvPr/>
        </p:nvSpPr>
        <p:spPr>
          <a:xfrm>
            <a:off x="11025079" y="2780758"/>
            <a:ext cx="206136" cy="203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ED0E626D-6204-A3C9-BDC3-7053A9C68108}"/>
              </a:ext>
            </a:extLst>
          </p:cNvPr>
          <p:cNvSpPr/>
          <p:nvPr/>
        </p:nvSpPr>
        <p:spPr>
          <a:xfrm>
            <a:off x="10217772" y="2769554"/>
            <a:ext cx="206136" cy="203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38A8F45D-65A9-2CED-CCFE-8F946899689B}"/>
              </a:ext>
            </a:extLst>
          </p:cNvPr>
          <p:cNvSpPr/>
          <p:nvPr/>
        </p:nvSpPr>
        <p:spPr>
          <a:xfrm>
            <a:off x="8595666" y="2769554"/>
            <a:ext cx="206136" cy="203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A246E154-745A-55AF-4743-856B881D13F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307194" y="4656555"/>
            <a:ext cx="206136" cy="406836"/>
            <a:chOff x="7491879" y="5392236"/>
            <a:chExt cx="360000" cy="720000"/>
          </a:xfrm>
          <a:solidFill>
            <a:schemeClr val="accent1"/>
          </a:solidFill>
        </p:grpSpPr>
        <p:sp>
          <p:nvSpPr>
            <p:cNvPr id="72" name="円/楕円 71">
              <a:extLst>
                <a:ext uri="{FF2B5EF4-FFF2-40B4-BE49-F238E27FC236}">
                  <a16:creationId xmlns:a16="http://schemas.microsoft.com/office/drawing/2014/main" id="{E75DB76E-E150-D696-7D85-EA0B7A610673}"/>
                </a:ext>
              </a:extLst>
            </p:cNvPr>
            <p:cNvSpPr/>
            <p:nvPr/>
          </p:nvSpPr>
          <p:spPr>
            <a:xfrm>
              <a:off x="7491879" y="5644560"/>
              <a:ext cx="360000" cy="36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16795EA2-D65B-BF51-7758-BC5E81E6579E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7627671" y="5392236"/>
              <a:ext cx="0" cy="720000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7DBE6AF2-31D1-FC17-37E8-53BDED8EF6B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579669" y="4649157"/>
            <a:ext cx="206136" cy="406836"/>
            <a:chOff x="7491879" y="5392236"/>
            <a:chExt cx="360000" cy="720000"/>
          </a:xfrm>
          <a:solidFill>
            <a:schemeClr val="accent1"/>
          </a:solidFill>
        </p:grpSpPr>
        <p:sp>
          <p:nvSpPr>
            <p:cNvPr id="75" name="円/楕円 74">
              <a:extLst>
                <a:ext uri="{FF2B5EF4-FFF2-40B4-BE49-F238E27FC236}">
                  <a16:creationId xmlns:a16="http://schemas.microsoft.com/office/drawing/2014/main" id="{8FD33445-97A9-3069-CDAE-429351C260C0}"/>
                </a:ext>
              </a:extLst>
            </p:cNvPr>
            <p:cNvSpPr/>
            <p:nvPr/>
          </p:nvSpPr>
          <p:spPr>
            <a:xfrm>
              <a:off x="7491879" y="5644560"/>
              <a:ext cx="360000" cy="36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8A035138-F660-9B39-4665-4E99BE19288E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7627671" y="5392236"/>
              <a:ext cx="0" cy="720000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DB8910FC-3D4F-920B-2682-F637E519920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848066" y="4651940"/>
            <a:ext cx="206138" cy="406840"/>
            <a:chOff x="7491879" y="5392236"/>
            <a:chExt cx="360000" cy="720000"/>
          </a:xfrm>
          <a:solidFill>
            <a:schemeClr val="accent1"/>
          </a:solidFill>
        </p:grpSpPr>
        <p:sp>
          <p:nvSpPr>
            <p:cNvPr id="78" name="円/楕円 77">
              <a:extLst>
                <a:ext uri="{FF2B5EF4-FFF2-40B4-BE49-F238E27FC236}">
                  <a16:creationId xmlns:a16="http://schemas.microsoft.com/office/drawing/2014/main" id="{E9759E92-C433-0CCC-A1CD-0565544F729E}"/>
                </a:ext>
              </a:extLst>
            </p:cNvPr>
            <p:cNvSpPr/>
            <p:nvPr/>
          </p:nvSpPr>
          <p:spPr>
            <a:xfrm>
              <a:off x="7491879" y="5644560"/>
              <a:ext cx="360000" cy="36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52C4B362-6043-56C0-6DE1-DE1AB73660BA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7627671" y="5392236"/>
              <a:ext cx="0" cy="720000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6A1FAAEF-46F7-0E73-7943-5CEB1E2ABA9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802054" y="4995742"/>
            <a:ext cx="206138" cy="406840"/>
            <a:chOff x="7491879" y="5392236"/>
            <a:chExt cx="360000" cy="720000"/>
          </a:xfrm>
          <a:solidFill>
            <a:schemeClr val="accent1"/>
          </a:solidFill>
        </p:grpSpPr>
        <p:sp>
          <p:nvSpPr>
            <p:cNvPr id="81" name="円/楕円 80">
              <a:extLst>
                <a:ext uri="{FF2B5EF4-FFF2-40B4-BE49-F238E27FC236}">
                  <a16:creationId xmlns:a16="http://schemas.microsoft.com/office/drawing/2014/main" id="{6BA3B3F7-61F9-6D95-2D52-47F0DE900E16}"/>
                </a:ext>
              </a:extLst>
            </p:cNvPr>
            <p:cNvSpPr/>
            <p:nvPr/>
          </p:nvSpPr>
          <p:spPr>
            <a:xfrm>
              <a:off x="7491879" y="5644560"/>
              <a:ext cx="360000" cy="36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A952FE2E-7AFD-917C-DFDD-92A9B744748B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7627671" y="5392236"/>
              <a:ext cx="0" cy="720000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AF92A661-1886-BE34-3E36-95464672BFC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486082" y="5012383"/>
            <a:ext cx="206138" cy="406840"/>
            <a:chOff x="7491879" y="5392236"/>
            <a:chExt cx="360000" cy="720000"/>
          </a:xfrm>
          <a:solidFill>
            <a:schemeClr val="accent1"/>
          </a:solidFill>
        </p:grpSpPr>
        <p:sp>
          <p:nvSpPr>
            <p:cNvPr id="84" name="円/楕円 83">
              <a:extLst>
                <a:ext uri="{FF2B5EF4-FFF2-40B4-BE49-F238E27FC236}">
                  <a16:creationId xmlns:a16="http://schemas.microsoft.com/office/drawing/2014/main" id="{7544B054-023C-96C6-DAB8-D8C0D5811DC3}"/>
                </a:ext>
              </a:extLst>
            </p:cNvPr>
            <p:cNvSpPr/>
            <p:nvPr/>
          </p:nvSpPr>
          <p:spPr>
            <a:xfrm>
              <a:off x="7491879" y="5644560"/>
              <a:ext cx="360000" cy="36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9CECFD9A-55A4-02BA-EBBB-4381D7D892F7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7627671" y="5392236"/>
              <a:ext cx="0" cy="720000"/>
            </a:xfrm>
            <a:prstGeom prst="straightConnector1">
              <a:avLst/>
            </a:prstGeom>
            <a:grpFill/>
            <a:ln w="381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8DD2A69-03F1-FB90-303D-71B3096B8395}"/>
              </a:ext>
            </a:extLst>
          </p:cNvPr>
          <p:cNvSpPr txBox="1"/>
          <p:nvPr/>
        </p:nvSpPr>
        <p:spPr>
          <a:xfrm>
            <a:off x="281492" y="1647326"/>
            <a:ext cx="649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Use the asymmetry of p-C elastic scattering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2DC7FF03-0094-09C0-A453-1204D28303F0}"/>
                  </a:ext>
                </a:extLst>
              </p:cNvPr>
              <p:cNvSpPr txBox="1"/>
              <p:nvPr/>
            </p:nvSpPr>
            <p:spPr>
              <a:xfrm>
                <a:off x="1916760" y="2780758"/>
                <a:ext cx="3399924" cy="10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2DC7FF03-0094-09C0-A453-1204D2830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60" y="2780758"/>
                <a:ext cx="3399924" cy="1094852"/>
              </a:xfrm>
              <a:prstGeom prst="rect">
                <a:avLst/>
              </a:prstGeom>
              <a:blipFill>
                <a:blip r:embed="rId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8CF2C9FE-50F4-91C1-3884-BDBA3F9865EF}"/>
                  </a:ext>
                </a:extLst>
              </p:cNvPr>
              <p:cNvSpPr txBox="1"/>
              <p:nvPr/>
            </p:nvSpPr>
            <p:spPr>
              <a:xfrm>
                <a:off x="7771697" y="2562892"/>
                <a:ext cx="550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8CF2C9FE-50F4-91C1-3884-BDBA3F986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697" y="2562892"/>
                <a:ext cx="55053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059ABBEE-28F3-20BE-0DF8-A6CCB815E453}"/>
                  </a:ext>
                </a:extLst>
              </p:cNvPr>
              <p:cNvSpPr txBox="1"/>
              <p:nvPr/>
            </p:nvSpPr>
            <p:spPr>
              <a:xfrm>
                <a:off x="11324334" y="2550215"/>
                <a:ext cx="5753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059ABBEE-28F3-20BE-0DF8-A6CCB815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334" y="2550215"/>
                <a:ext cx="5753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12CBBDC0-D72B-E05F-DB2C-A9108F9E648D}"/>
                  </a:ext>
                </a:extLst>
              </p:cNvPr>
              <p:cNvSpPr txBox="1"/>
              <p:nvPr/>
            </p:nvSpPr>
            <p:spPr>
              <a:xfrm>
                <a:off x="747956" y="2207673"/>
                <a:ext cx="5633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Asymmetry: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ja-JP" sz="2400" dirty="0"/>
                  <a:t> observed experimentally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12CBBDC0-D72B-E05F-DB2C-A9108F9E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6" y="2207673"/>
                <a:ext cx="5633402" cy="461665"/>
              </a:xfrm>
              <a:prstGeom prst="rect">
                <a:avLst/>
              </a:prstGeom>
              <a:blipFill>
                <a:blip r:embed="rId9"/>
                <a:stretch>
                  <a:fillRect l="-1802" t="-10526" r="-67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F781EF-B728-8D2C-67F2-05D0719B8AF7}"/>
                  </a:ext>
                </a:extLst>
              </p:cNvPr>
              <p:cNvSpPr txBox="1"/>
              <p:nvPr/>
            </p:nvSpPr>
            <p:spPr>
              <a:xfrm>
                <a:off x="10266410" y="4872944"/>
                <a:ext cx="151733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Ex.)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400" dirty="0"/>
                  <a:t>=-1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F781EF-B728-8D2C-67F2-05D0719B8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410" y="4872944"/>
                <a:ext cx="1517338" cy="461665"/>
              </a:xfrm>
              <a:prstGeom prst="rect">
                <a:avLst/>
              </a:prstGeom>
              <a:blipFill>
                <a:blip r:embed="rId11"/>
                <a:stretch>
                  <a:fillRect l="-5738" t="-10526" r="-4918" b="-289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E1B75B-6661-0253-64AC-CE906C434BB2}"/>
                  </a:ext>
                </a:extLst>
              </p:cNvPr>
              <p:cNvSpPr txBox="1"/>
              <p:nvPr/>
            </p:nvSpPr>
            <p:spPr>
              <a:xfrm>
                <a:off x="10747966" y="3176029"/>
                <a:ext cx="1187120" cy="8601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Ex.)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=0.6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E1B75B-6661-0253-64AC-CE906C434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966" y="3176029"/>
                <a:ext cx="1187120" cy="860172"/>
              </a:xfrm>
              <a:prstGeom prst="rect">
                <a:avLst/>
              </a:prstGeom>
              <a:blipFill>
                <a:blip r:embed="rId12"/>
                <a:stretch>
                  <a:fillRect l="-7292" t="-4286" r="-6250" b="-1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E533092-275F-0FD3-24B3-B431C778ADB2}"/>
                  </a:ext>
                </a:extLst>
              </p:cNvPr>
              <p:cNvSpPr txBox="1"/>
              <p:nvPr/>
            </p:nvSpPr>
            <p:spPr>
              <a:xfrm>
                <a:off x="256914" y="3924016"/>
                <a:ext cx="1701684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ja-JP" sz="2400" dirty="0"/>
                  <a:t>=0.6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E533092-275F-0FD3-24B3-B431C778A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4" y="3924016"/>
                <a:ext cx="1701684" cy="490840"/>
              </a:xfrm>
              <a:prstGeom prst="rect">
                <a:avLst/>
              </a:prstGeom>
              <a:blipFill>
                <a:blip r:embed="rId13"/>
                <a:stretch>
                  <a:fillRect l="-5926" t="-7692" r="-4444" b="-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5966F5-3BB9-7157-4911-E7BDF74590C8}"/>
              </a:ext>
            </a:extLst>
          </p:cNvPr>
          <p:cNvSpPr txBox="1"/>
          <p:nvPr/>
        </p:nvSpPr>
        <p:spPr>
          <a:xfrm>
            <a:off x="2003340" y="393860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80%</a:t>
            </a:r>
            <a:r>
              <a:rPr kumimoji="1" lang="ja-JP" altLang="en-US" sz="2400"/>
              <a:t>→</a:t>
            </a:r>
            <a:r>
              <a:rPr kumimoji="1" lang="en-US" altLang="ja-JP" sz="2400" dirty="0"/>
              <a:t>right, 20%</a:t>
            </a:r>
            <a:r>
              <a:rPr kumimoji="1" lang="ja-JP" altLang="en-US" sz="2400"/>
              <a:t>→</a:t>
            </a:r>
            <a:r>
              <a:rPr kumimoji="1" lang="en-US" altLang="ja-JP" sz="2400" dirty="0"/>
              <a:t>left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3204BF6-30F6-8998-566B-37A04C39F126}"/>
                  </a:ext>
                </a:extLst>
              </p:cNvPr>
              <p:cNvSpPr txBox="1"/>
              <p:nvPr/>
            </p:nvSpPr>
            <p:spPr>
              <a:xfrm>
                <a:off x="534199" y="4458934"/>
                <a:ext cx="3953968" cy="908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3204BF6-30F6-8998-566B-37A04C39F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9" y="4458934"/>
                <a:ext cx="3953968" cy="908967"/>
              </a:xfrm>
              <a:prstGeom prst="rect">
                <a:avLst/>
              </a:prstGeom>
              <a:blipFill>
                <a:blip r:embed="rId1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B0E66C4-81E2-4199-D9DD-1F86F8EF98EE}"/>
                  </a:ext>
                </a:extLst>
              </p:cNvPr>
              <p:cNvSpPr txBox="1"/>
              <p:nvPr/>
            </p:nvSpPr>
            <p:spPr>
              <a:xfrm>
                <a:off x="5308438" y="4984259"/>
                <a:ext cx="23268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/>
                  <a:t>⇒</a:t>
                </a:r>
                <a:r>
                  <a:rPr kumimoji="1" lang="en-US" altLang="ja-JP" sz="32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endParaRPr kumimoji="1" lang="ja-JP" altLang="en-US" sz="32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B0E66C4-81E2-4199-D9DD-1F86F8EF9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38" y="4984259"/>
                <a:ext cx="2326855" cy="584775"/>
              </a:xfrm>
              <a:prstGeom prst="rect">
                <a:avLst/>
              </a:prstGeom>
              <a:blipFill>
                <a:blip r:embed="rId15"/>
                <a:stretch>
                  <a:fillRect l="-6522" t="-10638" r="-1087" b="-34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4BD8BE4-9182-899A-DE68-C2745029D1F8}"/>
                  </a:ext>
                </a:extLst>
              </p:cNvPr>
              <p:cNvSpPr txBox="1"/>
              <p:nvPr/>
            </p:nvSpPr>
            <p:spPr>
              <a:xfrm>
                <a:off x="4909779" y="4357927"/>
                <a:ext cx="3668568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−0.3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en-US" altLang="ja-JP" sz="2400" dirty="0"/>
                  <a:t>(observed)</a:t>
                </a:r>
                <a:r>
                  <a:rPr kumimoji="1" lang="ja-JP" altLang="en-US" sz="2400"/>
                  <a:t>　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4BD8BE4-9182-899A-DE68-C2745029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79" y="4357927"/>
                <a:ext cx="3668568" cy="573427"/>
              </a:xfrm>
              <a:prstGeom prst="rect">
                <a:avLst/>
              </a:prstGeom>
              <a:blipFill>
                <a:blip r:embed="rId16"/>
                <a:stretch>
                  <a:fillRect l="-345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三角形 12">
            <a:extLst>
              <a:ext uri="{FF2B5EF4-FFF2-40B4-BE49-F238E27FC236}">
                <a16:creationId xmlns:a16="http://schemas.microsoft.com/office/drawing/2014/main" id="{358D220F-F783-E8B9-C3CD-37EBFC2F5F5E}"/>
              </a:ext>
            </a:extLst>
          </p:cNvPr>
          <p:cNvSpPr/>
          <p:nvPr/>
        </p:nvSpPr>
        <p:spPr>
          <a:xfrm rot="5400000">
            <a:off x="4235862" y="4878712"/>
            <a:ext cx="862386" cy="12755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9C4B5A-9264-2F16-5B10-9A0B0CF4E302}"/>
              </a:ext>
            </a:extLst>
          </p:cNvPr>
          <p:cNvSpPr txBox="1"/>
          <p:nvPr/>
        </p:nvSpPr>
        <p:spPr>
          <a:xfrm>
            <a:off x="-7187" y="478802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Ex.)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6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9393-EEA4-B5CA-CEC8-A520770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Experimental Setup</a:t>
            </a:r>
            <a:endParaRPr kumimoji="1" lang="ja-JP" altLang="en-US" b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E2D06E7-F84F-D80E-2D17-40ADABC1019D}"/>
              </a:ext>
            </a:extLst>
          </p:cNvPr>
          <p:cNvCxnSpPr>
            <a:cxnSpLocks/>
          </p:cNvCxnSpPr>
          <p:nvPr/>
        </p:nvCxnSpPr>
        <p:spPr>
          <a:xfrm>
            <a:off x="281492" y="1393930"/>
            <a:ext cx="1162901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0B1BA5D-246E-6673-3823-0EAF7BC1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E0FE8C-F80E-A8AD-D908-9BE119CD9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84" y="2675774"/>
            <a:ext cx="3990318" cy="27228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9F746D-56CC-3CA0-E131-4D41A4BC5859}"/>
              </a:ext>
            </a:extLst>
          </p:cNvPr>
          <p:cNvSpPr txBox="1"/>
          <p:nvPr/>
        </p:nvSpPr>
        <p:spPr>
          <a:xfrm>
            <a:off x="315018" y="1546679"/>
            <a:ext cx="6713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2nd-FPP(Focal Plane Polarimeter)</a:t>
            </a:r>
            <a:endParaRPr kumimoji="1" lang="ja-JP" altLang="en-US" sz="3200"/>
          </a:p>
        </p:txBody>
      </p:sp>
      <p:pic>
        <p:nvPicPr>
          <p:cNvPr id="7" name="図 6" descr="屋内, 座る, テーブル, 飛行機 が含まれている画像&#10;&#10;自動的に生成された説明">
            <a:extLst>
              <a:ext uri="{FF2B5EF4-FFF2-40B4-BE49-F238E27FC236}">
                <a16:creationId xmlns:a16="http://schemas.microsoft.com/office/drawing/2014/main" id="{2BEC0C82-C8E2-DC5F-A6CA-66A2C71C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19493"/>
            <a:ext cx="5676213" cy="281751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922F68-D48F-44E9-D26E-87E873972B4D}"/>
              </a:ext>
            </a:extLst>
          </p:cNvPr>
          <p:cNvSpPr/>
          <p:nvPr/>
        </p:nvSpPr>
        <p:spPr>
          <a:xfrm>
            <a:off x="1879482" y="3008638"/>
            <a:ext cx="1656522" cy="106018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D7B49E-8B22-18C9-289D-B7C847619916}"/>
              </a:ext>
            </a:extLst>
          </p:cNvPr>
          <p:cNvSpPr/>
          <p:nvPr/>
        </p:nvSpPr>
        <p:spPr>
          <a:xfrm>
            <a:off x="2062288" y="4953511"/>
            <a:ext cx="1305144" cy="278691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4220D0F-73E7-376E-5B1D-6D17B8759F10}"/>
              </a:ext>
            </a:extLst>
          </p:cNvPr>
          <p:cNvCxnSpPr>
            <a:cxnSpLocks/>
          </p:cNvCxnSpPr>
          <p:nvPr/>
        </p:nvCxnSpPr>
        <p:spPr>
          <a:xfrm flipV="1">
            <a:off x="2707743" y="2764377"/>
            <a:ext cx="0" cy="27726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ACBC03-FE1B-A38B-201E-E9AB946E8E38}"/>
              </a:ext>
            </a:extLst>
          </p:cNvPr>
          <p:cNvSpPr txBox="1"/>
          <p:nvPr/>
        </p:nvSpPr>
        <p:spPr>
          <a:xfrm>
            <a:off x="712584" y="2136335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・</a:t>
            </a:r>
            <a:r>
              <a:rPr lang="en-US" altLang="ja-JP" sz="2400" b="1" dirty="0">
                <a:solidFill>
                  <a:srgbClr val="00B0F0"/>
                </a:solidFill>
              </a:rPr>
              <a:t>Scintillator</a:t>
            </a:r>
            <a:r>
              <a:rPr lang="en-US" altLang="ja-JP" sz="2400" dirty="0"/>
              <a:t> ✕ 6 planes</a:t>
            </a:r>
            <a:endParaRPr kumimoji="1" lang="ja-JP" altLang="en-US" sz="2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5B438B-C000-8E4E-DEE3-01FB5C8BAD70}"/>
              </a:ext>
            </a:extLst>
          </p:cNvPr>
          <p:cNvSpPr txBox="1"/>
          <p:nvPr/>
        </p:nvSpPr>
        <p:spPr>
          <a:xfrm>
            <a:off x="4462328" y="2172781"/>
            <a:ext cx="216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/>
              <a:t>・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MWDC</a:t>
            </a:r>
            <a:r>
              <a:rPr kumimoji="1" lang="en-US" altLang="ja-JP" sz="2400" dirty="0"/>
              <a:t> </a:t>
            </a:r>
            <a:r>
              <a:rPr kumimoji="1" lang="ja-JP" altLang="en-US" sz="2400"/>
              <a:t>✕</a:t>
            </a:r>
            <a:r>
              <a:rPr kumimoji="1" lang="en-US" altLang="ja-JP" sz="2400" dirty="0"/>
              <a:t> 5</a:t>
            </a:r>
            <a:endParaRPr kumimoji="1"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FC7393-C5BC-8453-8044-99B0B17F6C6B}"/>
              </a:ext>
            </a:extLst>
          </p:cNvPr>
          <p:cNvSpPr txBox="1"/>
          <p:nvPr/>
        </p:nvSpPr>
        <p:spPr>
          <a:xfrm>
            <a:off x="1197642" y="2835858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veto</a:t>
            </a:r>
            <a:endParaRPr kumimoji="1" lang="ja-JP" altLang="en-US" sz="20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6A90CC-9F81-A087-4305-67B9CC5047F7}"/>
              </a:ext>
            </a:extLst>
          </p:cNvPr>
          <p:cNvSpPr txBox="1"/>
          <p:nvPr/>
        </p:nvSpPr>
        <p:spPr>
          <a:xfrm>
            <a:off x="0" y="4326437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Scintillator</a:t>
            </a:r>
            <a:endParaRPr kumimoji="1" lang="ja-JP" altLang="en-US" sz="20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A97EBF-36D8-5336-B1B5-ED217EFF78CD}"/>
              </a:ext>
            </a:extLst>
          </p:cNvPr>
          <p:cNvSpPr txBox="1"/>
          <p:nvPr/>
        </p:nvSpPr>
        <p:spPr>
          <a:xfrm>
            <a:off x="67130" y="4911211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MWDC</a:t>
            </a:r>
            <a:endParaRPr kumimoji="1" lang="ja-JP" altLang="en-US" sz="200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8AA589C-7430-139C-DC96-7A65CA02B331}"/>
              </a:ext>
            </a:extLst>
          </p:cNvPr>
          <p:cNvCxnSpPr>
            <a:cxnSpLocks/>
          </p:cNvCxnSpPr>
          <p:nvPr/>
        </p:nvCxnSpPr>
        <p:spPr>
          <a:xfrm flipH="1" flipV="1">
            <a:off x="1364901" y="4623194"/>
            <a:ext cx="932529" cy="1811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24C6240-40B4-403E-F95A-93A37B164FC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1091769" y="5111266"/>
            <a:ext cx="948490" cy="23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53E35E4-6FC2-DE91-9F8B-20583D94EC66}"/>
              </a:ext>
            </a:extLst>
          </p:cNvPr>
          <p:cNvCxnSpPr>
            <a:cxnSpLocks/>
          </p:cNvCxnSpPr>
          <p:nvPr/>
        </p:nvCxnSpPr>
        <p:spPr>
          <a:xfrm flipH="1" flipV="1">
            <a:off x="4236637" y="3518294"/>
            <a:ext cx="1111719" cy="677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1AB45A6-394D-52C8-5CB8-E06C3ED42C86}"/>
              </a:ext>
            </a:extLst>
          </p:cNvPr>
          <p:cNvCxnSpPr>
            <a:cxnSpLocks/>
          </p:cNvCxnSpPr>
          <p:nvPr/>
        </p:nvCxnSpPr>
        <p:spPr>
          <a:xfrm flipH="1" flipV="1">
            <a:off x="4032902" y="3781920"/>
            <a:ext cx="1200897" cy="544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59E43AA-3512-902D-B218-2C0DE4546F8A}"/>
              </a:ext>
            </a:extLst>
          </p:cNvPr>
          <p:cNvCxnSpPr>
            <a:cxnSpLocks/>
          </p:cNvCxnSpPr>
          <p:nvPr/>
        </p:nvCxnSpPr>
        <p:spPr>
          <a:xfrm flipH="1" flipV="1">
            <a:off x="3767858" y="4184664"/>
            <a:ext cx="1465941" cy="183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1E42D41-AFBB-EEB5-923F-51B6E3BF19FA}"/>
              </a:ext>
            </a:extLst>
          </p:cNvPr>
          <p:cNvCxnSpPr>
            <a:cxnSpLocks/>
          </p:cNvCxnSpPr>
          <p:nvPr/>
        </p:nvCxnSpPr>
        <p:spPr>
          <a:xfrm flipH="1">
            <a:off x="3358051" y="4459764"/>
            <a:ext cx="1875748" cy="173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E3ACB7-BC9B-235F-169C-80B47B353632}"/>
              </a:ext>
            </a:extLst>
          </p:cNvPr>
          <p:cNvSpPr txBox="1"/>
          <p:nvPr/>
        </p:nvSpPr>
        <p:spPr>
          <a:xfrm>
            <a:off x="5118089" y="4196138"/>
            <a:ext cx="89319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NEW</a:t>
            </a:r>
            <a:endParaRPr kumimoji="1" lang="ja-JP" altLang="en-US" sz="2400"/>
          </a:p>
        </p:txBody>
      </p:sp>
      <p:sp>
        <p:nvSpPr>
          <p:cNvPr id="37" name="上矢印 36">
            <a:extLst>
              <a:ext uri="{FF2B5EF4-FFF2-40B4-BE49-F238E27FC236}">
                <a16:creationId xmlns:a16="http://schemas.microsoft.com/office/drawing/2014/main" id="{4C68D123-A5DA-4B14-FC1F-A6676737D7C1}"/>
              </a:ext>
            </a:extLst>
          </p:cNvPr>
          <p:cNvSpPr/>
          <p:nvPr/>
        </p:nvSpPr>
        <p:spPr>
          <a:xfrm>
            <a:off x="8449474" y="4908321"/>
            <a:ext cx="484632" cy="713729"/>
          </a:xfrm>
          <a:prstGeom prst="up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FC2663C-14B6-8964-F4F0-309B05F0CDE1}"/>
              </a:ext>
            </a:extLst>
          </p:cNvPr>
          <p:cNvSpPr txBox="1"/>
          <p:nvPr/>
        </p:nvSpPr>
        <p:spPr>
          <a:xfrm>
            <a:off x="8873626" y="5233229"/>
            <a:ext cx="86594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Beam</a:t>
            </a:r>
            <a:endParaRPr kumimoji="1" lang="ja-JP" altLang="en-US" sz="20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046CE7-187B-4E46-6FB6-36F4D6F46CC1}"/>
              </a:ext>
            </a:extLst>
          </p:cNvPr>
          <p:cNvSpPr/>
          <p:nvPr/>
        </p:nvSpPr>
        <p:spPr>
          <a:xfrm>
            <a:off x="4617720" y="2131454"/>
            <a:ext cx="1920240" cy="502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7462429-2CC0-6979-35F6-33404F7BBAE7}"/>
              </a:ext>
            </a:extLst>
          </p:cNvPr>
          <p:cNvSpPr txBox="1"/>
          <p:nvPr/>
        </p:nvSpPr>
        <p:spPr>
          <a:xfrm>
            <a:off x="6502786" y="2205624"/>
            <a:ext cx="560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→</a:t>
            </a:r>
            <a:r>
              <a:rPr kumimoji="1" lang="en-US" altLang="ja-JP" sz="2400" dirty="0"/>
              <a:t> Improve position + angle resolution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0AC996-A3E2-22C8-EDB2-59CD0B279BB3}"/>
                  </a:ext>
                </a:extLst>
              </p:cNvPr>
              <p:cNvSpPr txBox="1"/>
              <p:nvPr/>
            </p:nvSpPr>
            <p:spPr>
              <a:xfrm>
                <a:off x="1004558" y="5722578"/>
                <a:ext cx="9525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RCNP: Inject </a:t>
                </a:r>
                <a:r>
                  <a:rPr kumimoji="1" lang="en-US" altLang="ja-JP" sz="3200" b="1" dirty="0"/>
                  <a:t>polarized proton</a:t>
                </a:r>
                <a:r>
                  <a:rPr kumimoji="1" lang="en-US" altLang="ja-JP" sz="28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</m:t>
                    </m:r>
                  </m:oMath>
                </a14:m>
                <a:r>
                  <a:rPr kumimoji="1" lang="en-US" altLang="ja-JP" sz="2800" dirty="0"/>
                  <a:t>) into </a:t>
                </a:r>
                <a:r>
                  <a:rPr kumimoji="1" lang="en-US" altLang="ja-JP" sz="3200" b="1" dirty="0"/>
                  <a:t>2nd-FPP</a:t>
                </a:r>
                <a:endParaRPr kumimoji="1" lang="ja-JP" altLang="en-US" sz="3200" b="1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0AC996-A3E2-22C8-EDB2-59CD0B279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8" y="5722578"/>
                <a:ext cx="9525300" cy="584775"/>
              </a:xfrm>
              <a:prstGeom prst="rect">
                <a:avLst/>
              </a:prstGeom>
              <a:blipFill>
                <a:blip r:embed="rId5"/>
                <a:stretch>
                  <a:fillRect l="-1333" t="-12766" r="-667" b="-31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E794F5-5087-C10E-3338-E93CBFC34757}"/>
              </a:ext>
            </a:extLst>
          </p:cNvPr>
          <p:cNvSpPr txBox="1"/>
          <p:nvPr/>
        </p:nvSpPr>
        <p:spPr>
          <a:xfrm>
            <a:off x="0" y="6454984"/>
            <a:ext cx="7085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c.f. Research Center for Nuclear Physics, Osaka University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64577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9393-EEA4-B5CA-CEC8-A520770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Results</a:t>
            </a:r>
            <a:endParaRPr kumimoji="1" lang="ja-JP" altLang="en-US" b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E2D06E7-F84F-D80E-2D17-40ADABC1019D}"/>
              </a:ext>
            </a:extLst>
          </p:cNvPr>
          <p:cNvCxnSpPr>
            <a:cxnSpLocks/>
          </p:cNvCxnSpPr>
          <p:nvPr/>
        </p:nvCxnSpPr>
        <p:spPr>
          <a:xfrm>
            <a:off x="281492" y="1393930"/>
            <a:ext cx="1162901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936A1DF-67F3-50E5-05ED-422BD85D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F8B0B8-2B5F-A8B5-76CF-EF839B999E66}"/>
              </a:ext>
            </a:extLst>
          </p:cNvPr>
          <p:cNvSpPr/>
          <p:nvPr/>
        </p:nvSpPr>
        <p:spPr>
          <a:xfrm rot="16200000">
            <a:off x="2113091" y="2268895"/>
            <a:ext cx="505486" cy="4013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BA9E23-FD6B-3E4C-6587-B8235FFD8C9D}"/>
              </a:ext>
            </a:extLst>
          </p:cNvPr>
          <p:cNvSpPr/>
          <p:nvPr/>
        </p:nvSpPr>
        <p:spPr>
          <a:xfrm>
            <a:off x="157616" y="2591329"/>
            <a:ext cx="5484002" cy="563330"/>
          </a:xfrm>
          <a:prstGeom prst="rect">
            <a:avLst/>
          </a:prstGeom>
          <a:solidFill>
            <a:schemeClr val="bg2">
              <a:alpha val="243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AB6D2B2-407A-04E7-781E-50E6C9661A10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603830" y="2187192"/>
            <a:ext cx="1893054" cy="20243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28C272-4B6D-C427-21DC-F6C59622C1C9}"/>
              </a:ext>
            </a:extLst>
          </p:cNvPr>
          <p:cNvSpPr txBox="1"/>
          <p:nvPr/>
        </p:nvSpPr>
        <p:spPr>
          <a:xfrm>
            <a:off x="2118140" y="6335934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proton</a:t>
            </a:r>
            <a:endParaRPr lang="ja-JP" altLang="en-US" sz="200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6161F2-6AA9-390F-7357-D5C26E814E69}"/>
              </a:ext>
            </a:extLst>
          </p:cNvPr>
          <p:cNvSpPr txBox="1"/>
          <p:nvPr/>
        </p:nvSpPr>
        <p:spPr>
          <a:xfrm>
            <a:off x="187774" y="218719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MWDC</a:t>
            </a:r>
            <a:endParaRPr lang="ja-JP" altLang="en-US" sz="20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381C5B6-FF78-E64D-22C4-A1B002618FC6}"/>
              </a:ext>
            </a:extLst>
          </p:cNvPr>
          <p:cNvSpPr/>
          <p:nvPr/>
        </p:nvSpPr>
        <p:spPr>
          <a:xfrm>
            <a:off x="578584" y="5249003"/>
            <a:ext cx="3704997" cy="1077371"/>
          </a:xfrm>
          <a:prstGeom prst="rect">
            <a:avLst/>
          </a:prstGeom>
          <a:solidFill>
            <a:schemeClr val="bg2">
              <a:alpha val="24314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7360788-0C9F-5287-9A6B-FECEDD96AE48}"/>
              </a:ext>
            </a:extLst>
          </p:cNvPr>
          <p:cNvCxnSpPr>
            <a:cxnSpLocks/>
          </p:cNvCxnSpPr>
          <p:nvPr/>
        </p:nvCxnSpPr>
        <p:spPr>
          <a:xfrm flipH="1">
            <a:off x="157616" y="4297626"/>
            <a:ext cx="470612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CEFCBE1-1843-D902-1E9A-BDD413582FFD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2050461" y="4442498"/>
            <a:ext cx="340533" cy="22400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星 7 13">
            <a:extLst>
              <a:ext uri="{FF2B5EF4-FFF2-40B4-BE49-F238E27FC236}">
                <a16:creationId xmlns:a16="http://schemas.microsoft.com/office/drawing/2014/main" id="{6B6AFFBF-64B3-C4FF-961E-161922713B32}"/>
              </a:ext>
            </a:extLst>
          </p:cNvPr>
          <p:cNvSpPr>
            <a:spLocks noChangeAspect="1"/>
          </p:cNvSpPr>
          <p:nvPr/>
        </p:nvSpPr>
        <p:spPr>
          <a:xfrm>
            <a:off x="2296273" y="4154496"/>
            <a:ext cx="341362" cy="288000"/>
          </a:xfrm>
          <a:prstGeom prst="star7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C33DC3-9D05-56A8-038A-6DE24AE1E0A5}"/>
              </a:ext>
            </a:extLst>
          </p:cNvPr>
          <p:cNvSpPr txBox="1"/>
          <p:nvPr/>
        </p:nvSpPr>
        <p:spPr>
          <a:xfrm>
            <a:off x="505103" y="487039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MWDC</a:t>
            </a:r>
            <a:endParaRPr lang="ja-JP" altLang="en-US" sz="20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A7A69B-F64B-2EA9-8620-DEF02F775878}"/>
              </a:ext>
            </a:extLst>
          </p:cNvPr>
          <p:cNvSpPr txBox="1"/>
          <p:nvPr/>
        </p:nvSpPr>
        <p:spPr>
          <a:xfrm>
            <a:off x="212884" y="362985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Scintillator</a:t>
            </a:r>
            <a:endParaRPr lang="ja-JP" altLang="en-US"/>
          </a:p>
        </p:txBody>
      </p:sp>
      <p:sp>
        <p:nvSpPr>
          <p:cNvPr id="19" name="角丸四角形吹き出し 18">
            <a:extLst>
              <a:ext uri="{FF2B5EF4-FFF2-40B4-BE49-F238E27FC236}">
                <a16:creationId xmlns:a16="http://schemas.microsoft.com/office/drawing/2014/main" id="{D7982CA3-90A8-6408-D1CD-EA47EE416BD8}"/>
              </a:ext>
            </a:extLst>
          </p:cNvPr>
          <p:cNvSpPr/>
          <p:nvPr/>
        </p:nvSpPr>
        <p:spPr>
          <a:xfrm>
            <a:off x="2631301" y="5636413"/>
            <a:ext cx="1567175" cy="388156"/>
          </a:xfrm>
          <a:prstGeom prst="wedgeRoundRectCallout">
            <a:avLst>
              <a:gd name="adj1" fmla="val -61729"/>
              <a:gd name="adj2" fmla="val -300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B265E8-B5A4-076B-2833-653D064F87B2}"/>
              </a:ext>
            </a:extLst>
          </p:cNvPr>
          <p:cNvSpPr txBox="1"/>
          <p:nvPr/>
        </p:nvSpPr>
        <p:spPr>
          <a:xfrm>
            <a:off x="2567540" y="5671214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Track proton</a:t>
            </a:r>
            <a:endParaRPr lang="ja-JP" altLang="en-US" sz="2000"/>
          </a:p>
        </p:txBody>
      </p:sp>
      <p:sp>
        <p:nvSpPr>
          <p:cNvPr id="21" name="角丸四角形吹き出し 165">
            <a:extLst>
              <a:ext uri="{FF2B5EF4-FFF2-40B4-BE49-F238E27FC236}">
                <a16:creationId xmlns:a16="http://schemas.microsoft.com/office/drawing/2014/main" id="{327B851F-01B0-9347-3711-1E373F21F749}"/>
              </a:ext>
            </a:extLst>
          </p:cNvPr>
          <p:cNvSpPr/>
          <p:nvPr/>
        </p:nvSpPr>
        <p:spPr>
          <a:xfrm>
            <a:off x="3494483" y="2961275"/>
            <a:ext cx="1683584" cy="871146"/>
          </a:xfrm>
          <a:custGeom>
            <a:avLst/>
            <a:gdLst>
              <a:gd name="connsiteX0" fmla="*/ 0 w 2440216"/>
              <a:gd name="connsiteY0" fmla="*/ 64694 h 388156"/>
              <a:gd name="connsiteX1" fmla="*/ 64694 w 2440216"/>
              <a:gd name="connsiteY1" fmla="*/ 0 h 388156"/>
              <a:gd name="connsiteX2" fmla="*/ 406703 w 2440216"/>
              <a:gd name="connsiteY2" fmla="*/ 0 h 388156"/>
              <a:gd name="connsiteX3" fmla="*/ 392192 w 2440216"/>
              <a:gd name="connsiteY3" fmla="*/ -482990 h 388156"/>
              <a:gd name="connsiteX4" fmla="*/ 1016757 w 2440216"/>
              <a:gd name="connsiteY4" fmla="*/ 0 h 388156"/>
              <a:gd name="connsiteX5" fmla="*/ 2375522 w 2440216"/>
              <a:gd name="connsiteY5" fmla="*/ 0 h 388156"/>
              <a:gd name="connsiteX6" fmla="*/ 2440216 w 2440216"/>
              <a:gd name="connsiteY6" fmla="*/ 64694 h 388156"/>
              <a:gd name="connsiteX7" fmla="*/ 2440216 w 2440216"/>
              <a:gd name="connsiteY7" fmla="*/ 64693 h 388156"/>
              <a:gd name="connsiteX8" fmla="*/ 2440216 w 2440216"/>
              <a:gd name="connsiteY8" fmla="*/ 64693 h 388156"/>
              <a:gd name="connsiteX9" fmla="*/ 2440216 w 2440216"/>
              <a:gd name="connsiteY9" fmla="*/ 161732 h 388156"/>
              <a:gd name="connsiteX10" fmla="*/ 2440216 w 2440216"/>
              <a:gd name="connsiteY10" fmla="*/ 323462 h 388156"/>
              <a:gd name="connsiteX11" fmla="*/ 2375522 w 2440216"/>
              <a:gd name="connsiteY11" fmla="*/ 388156 h 388156"/>
              <a:gd name="connsiteX12" fmla="*/ 1016757 w 2440216"/>
              <a:gd name="connsiteY12" fmla="*/ 388156 h 388156"/>
              <a:gd name="connsiteX13" fmla="*/ 406703 w 2440216"/>
              <a:gd name="connsiteY13" fmla="*/ 388156 h 388156"/>
              <a:gd name="connsiteX14" fmla="*/ 406703 w 2440216"/>
              <a:gd name="connsiteY14" fmla="*/ 388156 h 388156"/>
              <a:gd name="connsiteX15" fmla="*/ 64694 w 2440216"/>
              <a:gd name="connsiteY15" fmla="*/ 388156 h 388156"/>
              <a:gd name="connsiteX16" fmla="*/ 0 w 2440216"/>
              <a:gd name="connsiteY16" fmla="*/ 323462 h 388156"/>
              <a:gd name="connsiteX17" fmla="*/ 0 w 2440216"/>
              <a:gd name="connsiteY17" fmla="*/ 161732 h 388156"/>
              <a:gd name="connsiteX18" fmla="*/ 0 w 2440216"/>
              <a:gd name="connsiteY18" fmla="*/ 64693 h 388156"/>
              <a:gd name="connsiteX19" fmla="*/ 0 w 2440216"/>
              <a:gd name="connsiteY19" fmla="*/ 64693 h 388156"/>
              <a:gd name="connsiteX20" fmla="*/ 0 w 2440216"/>
              <a:gd name="connsiteY20" fmla="*/ 64694 h 388156"/>
              <a:gd name="connsiteX0" fmla="*/ 0 w 2440216"/>
              <a:gd name="connsiteY0" fmla="*/ 547684 h 871146"/>
              <a:gd name="connsiteX1" fmla="*/ 64694 w 2440216"/>
              <a:gd name="connsiteY1" fmla="*/ 482990 h 871146"/>
              <a:gd name="connsiteX2" fmla="*/ 542730 w 2440216"/>
              <a:gd name="connsiteY2" fmla="*/ 482990 h 871146"/>
              <a:gd name="connsiteX3" fmla="*/ 392192 w 2440216"/>
              <a:gd name="connsiteY3" fmla="*/ 0 h 871146"/>
              <a:gd name="connsiteX4" fmla="*/ 1016757 w 2440216"/>
              <a:gd name="connsiteY4" fmla="*/ 482990 h 871146"/>
              <a:gd name="connsiteX5" fmla="*/ 2375522 w 2440216"/>
              <a:gd name="connsiteY5" fmla="*/ 482990 h 871146"/>
              <a:gd name="connsiteX6" fmla="*/ 2440216 w 2440216"/>
              <a:gd name="connsiteY6" fmla="*/ 547684 h 871146"/>
              <a:gd name="connsiteX7" fmla="*/ 2440216 w 2440216"/>
              <a:gd name="connsiteY7" fmla="*/ 547683 h 871146"/>
              <a:gd name="connsiteX8" fmla="*/ 2440216 w 2440216"/>
              <a:gd name="connsiteY8" fmla="*/ 547683 h 871146"/>
              <a:gd name="connsiteX9" fmla="*/ 2440216 w 2440216"/>
              <a:gd name="connsiteY9" fmla="*/ 644722 h 871146"/>
              <a:gd name="connsiteX10" fmla="*/ 2440216 w 2440216"/>
              <a:gd name="connsiteY10" fmla="*/ 806452 h 871146"/>
              <a:gd name="connsiteX11" fmla="*/ 2375522 w 2440216"/>
              <a:gd name="connsiteY11" fmla="*/ 871146 h 871146"/>
              <a:gd name="connsiteX12" fmla="*/ 1016757 w 2440216"/>
              <a:gd name="connsiteY12" fmla="*/ 871146 h 871146"/>
              <a:gd name="connsiteX13" fmla="*/ 406703 w 2440216"/>
              <a:gd name="connsiteY13" fmla="*/ 871146 h 871146"/>
              <a:gd name="connsiteX14" fmla="*/ 406703 w 2440216"/>
              <a:gd name="connsiteY14" fmla="*/ 871146 h 871146"/>
              <a:gd name="connsiteX15" fmla="*/ 64694 w 2440216"/>
              <a:gd name="connsiteY15" fmla="*/ 871146 h 871146"/>
              <a:gd name="connsiteX16" fmla="*/ 0 w 2440216"/>
              <a:gd name="connsiteY16" fmla="*/ 806452 h 871146"/>
              <a:gd name="connsiteX17" fmla="*/ 0 w 2440216"/>
              <a:gd name="connsiteY17" fmla="*/ 644722 h 871146"/>
              <a:gd name="connsiteX18" fmla="*/ 0 w 2440216"/>
              <a:gd name="connsiteY18" fmla="*/ 547683 h 871146"/>
              <a:gd name="connsiteX19" fmla="*/ 0 w 2440216"/>
              <a:gd name="connsiteY19" fmla="*/ 547683 h 871146"/>
              <a:gd name="connsiteX20" fmla="*/ 0 w 2440216"/>
              <a:gd name="connsiteY20" fmla="*/ 547684 h 871146"/>
              <a:gd name="connsiteX0" fmla="*/ 0 w 2440216"/>
              <a:gd name="connsiteY0" fmla="*/ 547684 h 871146"/>
              <a:gd name="connsiteX1" fmla="*/ 64694 w 2440216"/>
              <a:gd name="connsiteY1" fmla="*/ 482990 h 871146"/>
              <a:gd name="connsiteX2" fmla="*/ 542730 w 2440216"/>
              <a:gd name="connsiteY2" fmla="*/ 482990 h 871146"/>
              <a:gd name="connsiteX3" fmla="*/ 392192 w 2440216"/>
              <a:gd name="connsiteY3" fmla="*/ 0 h 871146"/>
              <a:gd name="connsiteX4" fmla="*/ 805160 w 2440216"/>
              <a:gd name="connsiteY4" fmla="*/ 482990 h 871146"/>
              <a:gd name="connsiteX5" fmla="*/ 2375522 w 2440216"/>
              <a:gd name="connsiteY5" fmla="*/ 482990 h 871146"/>
              <a:gd name="connsiteX6" fmla="*/ 2440216 w 2440216"/>
              <a:gd name="connsiteY6" fmla="*/ 547684 h 871146"/>
              <a:gd name="connsiteX7" fmla="*/ 2440216 w 2440216"/>
              <a:gd name="connsiteY7" fmla="*/ 547683 h 871146"/>
              <a:gd name="connsiteX8" fmla="*/ 2440216 w 2440216"/>
              <a:gd name="connsiteY8" fmla="*/ 547683 h 871146"/>
              <a:gd name="connsiteX9" fmla="*/ 2440216 w 2440216"/>
              <a:gd name="connsiteY9" fmla="*/ 644722 h 871146"/>
              <a:gd name="connsiteX10" fmla="*/ 2440216 w 2440216"/>
              <a:gd name="connsiteY10" fmla="*/ 806452 h 871146"/>
              <a:gd name="connsiteX11" fmla="*/ 2375522 w 2440216"/>
              <a:gd name="connsiteY11" fmla="*/ 871146 h 871146"/>
              <a:gd name="connsiteX12" fmla="*/ 1016757 w 2440216"/>
              <a:gd name="connsiteY12" fmla="*/ 871146 h 871146"/>
              <a:gd name="connsiteX13" fmla="*/ 406703 w 2440216"/>
              <a:gd name="connsiteY13" fmla="*/ 871146 h 871146"/>
              <a:gd name="connsiteX14" fmla="*/ 406703 w 2440216"/>
              <a:gd name="connsiteY14" fmla="*/ 871146 h 871146"/>
              <a:gd name="connsiteX15" fmla="*/ 64694 w 2440216"/>
              <a:gd name="connsiteY15" fmla="*/ 871146 h 871146"/>
              <a:gd name="connsiteX16" fmla="*/ 0 w 2440216"/>
              <a:gd name="connsiteY16" fmla="*/ 806452 h 871146"/>
              <a:gd name="connsiteX17" fmla="*/ 0 w 2440216"/>
              <a:gd name="connsiteY17" fmla="*/ 644722 h 871146"/>
              <a:gd name="connsiteX18" fmla="*/ 0 w 2440216"/>
              <a:gd name="connsiteY18" fmla="*/ 547683 h 871146"/>
              <a:gd name="connsiteX19" fmla="*/ 0 w 2440216"/>
              <a:gd name="connsiteY19" fmla="*/ 547683 h 871146"/>
              <a:gd name="connsiteX20" fmla="*/ 0 w 2440216"/>
              <a:gd name="connsiteY20" fmla="*/ 547684 h 87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0216" h="871146">
                <a:moveTo>
                  <a:pt x="0" y="547684"/>
                </a:moveTo>
                <a:cubicBezTo>
                  <a:pt x="0" y="511954"/>
                  <a:pt x="28964" y="482990"/>
                  <a:pt x="64694" y="482990"/>
                </a:cubicBezTo>
                <a:lnTo>
                  <a:pt x="542730" y="482990"/>
                </a:lnTo>
                <a:lnTo>
                  <a:pt x="392192" y="0"/>
                </a:lnTo>
                <a:lnTo>
                  <a:pt x="805160" y="482990"/>
                </a:lnTo>
                <a:lnTo>
                  <a:pt x="2375522" y="482990"/>
                </a:lnTo>
                <a:cubicBezTo>
                  <a:pt x="2411252" y="482990"/>
                  <a:pt x="2440216" y="511954"/>
                  <a:pt x="2440216" y="547684"/>
                </a:cubicBezTo>
                <a:lnTo>
                  <a:pt x="2440216" y="547683"/>
                </a:lnTo>
                <a:lnTo>
                  <a:pt x="2440216" y="547683"/>
                </a:lnTo>
                <a:lnTo>
                  <a:pt x="2440216" y="644722"/>
                </a:lnTo>
                <a:lnTo>
                  <a:pt x="2440216" y="806452"/>
                </a:lnTo>
                <a:cubicBezTo>
                  <a:pt x="2440216" y="842182"/>
                  <a:pt x="2411252" y="871146"/>
                  <a:pt x="2375522" y="871146"/>
                </a:cubicBezTo>
                <a:lnTo>
                  <a:pt x="1016757" y="871146"/>
                </a:lnTo>
                <a:lnTo>
                  <a:pt x="406703" y="871146"/>
                </a:lnTo>
                <a:lnTo>
                  <a:pt x="406703" y="871146"/>
                </a:lnTo>
                <a:lnTo>
                  <a:pt x="64694" y="871146"/>
                </a:lnTo>
                <a:cubicBezTo>
                  <a:pt x="28964" y="871146"/>
                  <a:pt x="0" y="842182"/>
                  <a:pt x="0" y="806452"/>
                </a:cubicBezTo>
                <a:lnTo>
                  <a:pt x="0" y="644722"/>
                </a:lnTo>
                <a:lnTo>
                  <a:pt x="0" y="547683"/>
                </a:lnTo>
                <a:lnTo>
                  <a:pt x="0" y="547683"/>
                </a:lnTo>
                <a:lnTo>
                  <a:pt x="0" y="54768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73BFFA-0A7C-C021-15F1-B6002667064C}"/>
              </a:ext>
            </a:extLst>
          </p:cNvPr>
          <p:cNvSpPr txBox="1"/>
          <p:nvPr/>
        </p:nvSpPr>
        <p:spPr>
          <a:xfrm>
            <a:off x="3494483" y="3480561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Track proton</a:t>
            </a:r>
            <a:endParaRPr lang="ja-JP" altLang="en-US" sz="2000"/>
          </a:p>
        </p:txBody>
      </p:sp>
      <p:sp>
        <p:nvSpPr>
          <p:cNvPr id="28" name="星 7 27">
            <a:extLst>
              <a:ext uri="{FF2B5EF4-FFF2-40B4-BE49-F238E27FC236}">
                <a16:creationId xmlns:a16="http://schemas.microsoft.com/office/drawing/2014/main" id="{B9C19383-A052-FB33-11B3-66DD340B525A}"/>
              </a:ext>
            </a:extLst>
          </p:cNvPr>
          <p:cNvSpPr>
            <a:spLocks noChangeAspect="1"/>
          </p:cNvSpPr>
          <p:nvPr/>
        </p:nvSpPr>
        <p:spPr>
          <a:xfrm>
            <a:off x="6442180" y="1763844"/>
            <a:ext cx="341362" cy="288000"/>
          </a:xfrm>
          <a:prstGeom prst="star7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CA278F8-3A19-B50D-639F-8C2FC864D496}"/>
              </a:ext>
            </a:extLst>
          </p:cNvPr>
          <p:cNvSpPr txBox="1"/>
          <p:nvPr/>
        </p:nvSpPr>
        <p:spPr>
          <a:xfrm>
            <a:off x="6783542" y="1709959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: Position detection</a:t>
            </a:r>
            <a:endParaRPr kumimoji="1" lang="ja-JP" altLang="en-US" sz="240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9E32F17-B6E9-9EB0-483A-4B4ABAE91DD3}"/>
              </a:ext>
            </a:extLst>
          </p:cNvPr>
          <p:cNvGrpSpPr/>
          <p:nvPr/>
        </p:nvGrpSpPr>
        <p:grpSpPr>
          <a:xfrm>
            <a:off x="6508331" y="2124694"/>
            <a:ext cx="4942992" cy="3124309"/>
            <a:chOff x="-125556" y="1428768"/>
            <a:chExt cx="7868928" cy="5322808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6F1FFA0-3B6C-4E64-F8EC-539F9A1B3FC5}"/>
                </a:ext>
              </a:extLst>
            </p:cNvPr>
            <p:cNvGrpSpPr/>
            <p:nvPr/>
          </p:nvGrpSpPr>
          <p:grpSpPr>
            <a:xfrm>
              <a:off x="174172" y="1428768"/>
              <a:ext cx="7569200" cy="5322808"/>
              <a:chOff x="638718" y="459571"/>
              <a:chExt cx="7569200" cy="5322808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53420B7D-5ACB-4A5B-04BE-C17B9334E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718" y="459571"/>
                <a:ext cx="7569200" cy="4851399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09B0D8A-676C-D5D2-9767-8EF73257431A}"/>
                  </a:ext>
                </a:extLst>
              </p:cNvPr>
              <p:cNvSpPr txBox="1"/>
              <p:nvPr/>
            </p:nvSpPr>
            <p:spPr>
              <a:xfrm>
                <a:off x="1928801" y="5153157"/>
                <a:ext cx="6173505" cy="629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Helvetica" pitchFamily="2" charset="0"/>
                  </a:rPr>
                  <a:t>the position of the particle passage [mm</a:t>
                </a:r>
                <a:r>
                  <a:rPr lang="en-US" altLang="ja-JP" dirty="0">
                    <a:latin typeface="Helvetica" pitchFamily="2" charset="0"/>
                  </a:rPr>
                  <a:t>]</a:t>
                </a:r>
                <a:endParaRPr lang="ja-JP" altLang="en-US">
                  <a:latin typeface="Helvetica" pitchFamily="2" charset="0"/>
                </a:endParaRPr>
              </a:p>
            </p:txBody>
          </p: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8189B543-646E-C5E7-0894-BB1D99A281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9432" y="2885272"/>
                <a:ext cx="35281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04A9D71C-0A9C-D9C4-63D7-05FDC8E60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6242" y="2885272"/>
                <a:ext cx="35281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B10EA23-0274-1E91-C187-0252ABDFC1F5}"/>
                  </a:ext>
                </a:extLst>
              </p:cNvPr>
              <p:cNvSpPr txBox="1"/>
              <p:nvPr/>
            </p:nvSpPr>
            <p:spPr>
              <a:xfrm>
                <a:off x="4633803" y="1265936"/>
                <a:ext cx="2470730" cy="141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FWHM</a:t>
                </a:r>
              </a:p>
              <a:p>
                <a:pPr algn="ctr"/>
                <a:r>
                  <a:rPr lang="en-US" altLang="ja-JP" sz="2400" dirty="0">
                    <a:latin typeface="Helvetica" pitchFamily="2" charset="0"/>
                    <a:ea typeface="Meiryo" panose="020B0604030504040204" pitchFamily="34" charset="-128"/>
                  </a:rPr>
                  <a:t>0.34 [mm]</a:t>
                </a:r>
                <a:endParaRPr lang="ja-JP" altLang="en-US" sz="2400">
                  <a:latin typeface="Helvetica" pitchFamily="2" charset="0"/>
                  <a:ea typeface="Meiryo" panose="020B0604030504040204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70C9F340-BF50-9FB8-76CF-C7061A307DD0}"/>
                      </a:ext>
                    </a:extLst>
                  </p:cNvPr>
                  <p:cNvSpPr txBox="1"/>
                  <p:nvPr/>
                </p:nvSpPr>
                <p:spPr>
                  <a:xfrm>
                    <a:off x="1772957" y="4815387"/>
                    <a:ext cx="559371" cy="419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sz="10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en-US" altLang="ja-JP" sz="1000" dirty="0">
                        <a:latin typeface="Helvetica" pitchFamily="2" charset="0"/>
                      </a:rPr>
                      <a:t>4</a:t>
                    </a:r>
                    <a:endParaRPr lang="ja-JP" altLang="en-US" sz="100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36" name="テキスト ボックス 135">
                    <a:extLst>
                      <a:ext uri="{FF2B5EF4-FFF2-40B4-BE49-F238E27FC236}">
                        <a16:creationId xmlns:a16="http://schemas.microsoft.com/office/drawing/2014/main" id="{3C7A0CB9-465B-E7A1-E71C-F16518352C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2957" y="4815387"/>
                    <a:ext cx="559371" cy="4194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3B191E24-5783-E0F8-D356-67694A21FDB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7018" y="4820958"/>
                    <a:ext cx="559371" cy="419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sz="10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en-US" altLang="ja-JP" sz="1000" dirty="0">
                        <a:latin typeface="Helvetica" pitchFamily="2" charset="0"/>
                      </a:rPr>
                      <a:t>3</a:t>
                    </a:r>
                    <a:endParaRPr lang="ja-JP" altLang="en-US" sz="100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37" name="テキスト ボックス 136">
                    <a:extLst>
                      <a:ext uri="{FF2B5EF4-FFF2-40B4-BE49-F238E27FC236}">
                        <a16:creationId xmlns:a16="http://schemas.microsoft.com/office/drawing/2014/main" id="{F88FE657-086E-5C56-613F-832E69C44E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7018" y="4820958"/>
                    <a:ext cx="559371" cy="4194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>
                    <a:extLst>
                      <a:ext uri="{FF2B5EF4-FFF2-40B4-BE49-F238E27FC236}">
                        <a16:creationId xmlns:a16="http://schemas.microsoft.com/office/drawing/2014/main" id="{9DAE2720-EB5D-66C3-EAC4-5E291105A25D}"/>
                      </a:ext>
                    </a:extLst>
                  </p:cNvPr>
                  <p:cNvSpPr txBox="1"/>
                  <p:nvPr/>
                </p:nvSpPr>
                <p:spPr>
                  <a:xfrm>
                    <a:off x="2961078" y="4815387"/>
                    <a:ext cx="559371" cy="419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sz="10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en-US" altLang="ja-JP" sz="1000" dirty="0">
                        <a:latin typeface="Helvetica" pitchFamily="2" charset="0"/>
                      </a:rPr>
                      <a:t>2</a:t>
                    </a:r>
                    <a:endParaRPr lang="ja-JP" altLang="en-US" sz="100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38" name="テキスト ボックス 137">
                    <a:extLst>
                      <a:ext uri="{FF2B5EF4-FFF2-40B4-BE49-F238E27FC236}">
                        <a16:creationId xmlns:a16="http://schemas.microsoft.com/office/drawing/2014/main" id="{E0F6EBD5-C812-66D9-3CB7-A3098F72E1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1078" y="4815387"/>
                    <a:ext cx="559371" cy="4194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>
                    <a:extLst>
                      <a:ext uri="{FF2B5EF4-FFF2-40B4-BE49-F238E27FC236}">
                        <a16:creationId xmlns:a16="http://schemas.microsoft.com/office/drawing/2014/main" id="{156ECC88-56A3-9B30-946A-1C0816D09993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326" y="4818172"/>
                    <a:ext cx="559371" cy="419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sz="10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en-US" altLang="ja-JP" sz="1000" dirty="0">
                        <a:latin typeface="Helvetica" pitchFamily="2" charset="0"/>
                      </a:rPr>
                      <a:t>1</a:t>
                    </a:r>
                    <a:endParaRPr lang="ja-JP" altLang="en-US" sz="100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39" name="テキスト ボックス 138">
                    <a:extLst>
                      <a:ext uri="{FF2B5EF4-FFF2-40B4-BE49-F238E27FC236}">
                        <a16:creationId xmlns:a16="http://schemas.microsoft.com/office/drawing/2014/main" id="{F825493B-9ADD-67D0-581C-A9A08FE7BD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326" y="4818172"/>
                    <a:ext cx="559371" cy="4194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BB1E961-E2EC-B598-F4EC-7A43D4CA81E7}"/>
                  </a:ext>
                </a:extLst>
              </p:cNvPr>
              <p:cNvSpPr txBox="1"/>
              <p:nvPr/>
            </p:nvSpPr>
            <p:spPr>
              <a:xfrm>
                <a:off x="4193644" y="4803807"/>
                <a:ext cx="406259" cy="41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Helvetica" pitchFamily="2" charset="0"/>
                  </a:rPr>
                  <a:t>0</a:t>
                </a:r>
                <a:endParaRPr lang="ja-JP" altLang="en-US" sz="1000">
                  <a:latin typeface="Helvetica" pitchFamily="2" charset="0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AA37B6E-18DA-913B-7010-525534A5753B}"/>
                  </a:ext>
                </a:extLst>
              </p:cNvPr>
              <p:cNvSpPr txBox="1"/>
              <p:nvPr/>
            </p:nvSpPr>
            <p:spPr>
              <a:xfrm>
                <a:off x="4805068" y="4815383"/>
                <a:ext cx="406259" cy="41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Helvetica" pitchFamily="2" charset="0"/>
                  </a:rPr>
                  <a:t>1</a:t>
                </a:r>
                <a:endParaRPr lang="ja-JP" altLang="en-US" sz="1000">
                  <a:latin typeface="Helvetica" pitchFamily="2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3E8707BF-019C-2D5E-0EFF-D3AF8CAEC7E6}"/>
                  </a:ext>
                </a:extLst>
              </p:cNvPr>
              <p:cNvSpPr txBox="1"/>
              <p:nvPr/>
            </p:nvSpPr>
            <p:spPr>
              <a:xfrm>
                <a:off x="5417204" y="4829921"/>
                <a:ext cx="406259" cy="41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Helvetica" pitchFamily="2" charset="0"/>
                  </a:rPr>
                  <a:t>2</a:t>
                </a:r>
                <a:endParaRPr lang="ja-JP" altLang="en-US" sz="1000">
                  <a:latin typeface="Helvetica" pitchFamily="2" charset="0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20249E7-EEF6-C02C-ACB8-FC5913B2CA6F}"/>
                  </a:ext>
                </a:extLst>
              </p:cNvPr>
              <p:cNvSpPr txBox="1"/>
              <p:nvPr/>
            </p:nvSpPr>
            <p:spPr>
              <a:xfrm>
                <a:off x="6016567" y="4837710"/>
                <a:ext cx="406259" cy="41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Helvetica" pitchFamily="2" charset="0"/>
                  </a:rPr>
                  <a:t>3</a:t>
                </a:r>
                <a:endParaRPr lang="ja-JP" altLang="en-US" sz="1000">
                  <a:latin typeface="Helvetica" pitchFamily="2" charset="0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0E61034-9A52-4FED-66C2-0CC34DE0FE4D}"/>
                  </a:ext>
                </a:extLst>
              </p:cNvPr>
              <p:cNvSpPr txBox="1"/>
              <p:nvPr/>
            </p:nvSpPr>
            <p:spPr>
              <a:xfrm>
                <a:off x="6616752" y="4829919"/>
                <a:ext cx="406259" cy="41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Helvetica" pitchFamily="2" charset="0"/>
                  </a:rPr>
                  <a:t>4</a:t>
                </a:r>
                <a:endParaRPr lang="ja-JP" altLang="en-US" sz="1000">
                  <a:latin typeface="Helvetica" pitchFamily="2" charset="0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D32F37C-667A-1276-EFE6-294D9956B28E}"/>
                  </a:ext>
                </a:extLst>
              </p:cNvPr>
              <p:cNvSpPr txBox="1"/>
              <p:nvPr/>
            </p:nvSpPr>
            <p:spPr>
              <a:xfrm>
                <a:off x="7205673" y="4826985"/>
                <a:ext cx="406259" cy="41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Helvetica" pitchFamily="2" charset="0"/>
                  </a:rPr>
                  <a:t>5</a:t>
                </a:r>
                <a:endParaRPr lang="ja-JP" altLang="en-US" sz="1000"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6B1DD905-D531-8F62-6CDD-68A91A245412}"/>
                      </a:ext>
                    </a:extLst>
                  </p:cNvPr>
                  <p:cNvSpPr txBox="1"/>
                  <p:nvPr/>
                </p:nvSpPr>
                <p:spPr>
                  <a:xfrm>
                    <a:off x="1178894" y="4815383"/>
                    <a:ext cx="559371" cy="419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sz="1000" i="1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a14:m>
                    <a:r>
                      <a:rPr lang="en-US" altLang="ja-JP" sz="1000" dirty="0">
                        <a:latin typeface="Helvetica" pitchFamily="2" charset="0"/>
                      </a:rPr>
                      <a:t>5</a:t>
                    </a:r>
                    <a:endParaRPr lang="ja-JP" altLang="en-US" sz="100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46" name="テキスト ボックス 145">
                    <a:extLst>
                      <a:ext uri="{FF2B5EF4-FFF2-40B4-BE49-F238E27FC236}">
                        <a16:creationId xmlns:a16="http://schemas.microsoft.com/office/drawing/2014/main" id="{2BC7F55A-8976-738F-B33B-9E86F6E089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8894" y="4815383"/>
                    <a:ext cx="559371" cy="4194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53E13E7-0EC5-7600-A731-14805871C9F3}"/>
                </a:ext>
              </a:extLst>
            </p:cNvPr>
            <p:cNvSpPr txBox="1"/>
            <p:nvPr/>
          </p:nvSpPr>
          <p:spPr>
            <a:xfrm rot="16200000">
              <a:off x="-972946" y="3335185"/>
              <a:ext cx="2233736" cy="538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Yield [counts]</a:t>
              </a:r>
              <a:endParaRPr lang="ja-JP" altLang="en-US" sz="1600"/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634C949-88F2-CE56-A4B9-5AF750AA6F05}"/>
              </a:ext>
            </a:extLst>
          </p:cNvPr>
          <p:cNvSpPr txBox="1"/>
          <p:nvPr/>
        </p:nvSpPr>
        <p:spPr>
          <a:xfrm>
            <a:off x="5116565" y="5321685"/>
            <a:ext cx="322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Resolution</a:t>
            </a:r>
            <a:r>
              <a:rPr lang="ja-JP" altLang="en-US" sz="2400"/>
              <a:t>：</a:t>
            </a:r>
            <a:r>
              <a:rPr lang="en-US" altLang="ja-JP" sz="2400" dirty="0"/>
              <a:t>0.34 mm </a:t>
            </a:r>
          </a:p>
        </p:txBody>
      </p:sp>
      <p:sp>
        <p:nvSpPr>
          <p:cNvPr id="51" name="角丸四角形 50">
            <a:extLst>
              <a:ext uri="{FF2B5EF4-FFF2-40B4-BE49-F238E27FC236}">
                <a16:creationId xmlns:a16="http://schemas.microsoft.com/office/drawing/2014/main" id="{561F5256-7B9A-B14F-B5D8-E33E9C4B1BC0}"/>
              </a:ext>
            </a:extLst>
          </p:cNvPr>
          <p:cNvSpPr/>
          <p:nvPr/>
        </p:nvSpPr>
        <p:spPr>
          <a:xfrm>
            <a:off x="5144474" y="5277013"/>
            <a:ext cx="3104272" cy="4848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8E6904-0A1B-39ED-7ED9-5A2822A85689}"/>
              </a:ext>
            </a:extLst>
          </p:cNvPr>
          <p:cNvSpPr txBox="1"/>
          <p:nvPr/>
        </p:nvSpPr>
        <p:spPr>
          <a:xfrm>
            <a:off x="4622693" y="5907619"/>
            <a:ext cx="725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</a:rPr>
              <a:t>→</a:t>
            </a:r>
            <a:r>
              <a:rPr lang="en-US" altLang="ja-JP" sz="2800" b="1" dirty="0">
                <a:solidFill>
                  <a:srgbClr val="FF0000"/>
                </a:solidFill>
              </a:rPr>
              <a:t>improved by two orders of magnitudes</a:t>
            </a:r>
            <a:endParaRPr kumimoji="1" lang="ja-JP" altLang="en-US" sz="2800" b="1">
              <a:solidFill>
                <a:srgbClr val="FF0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7951E01-BC8B-BC0D-21B5-55A30184AFC6}"/>
              </a:ext>
            </a:extLst>
          </p:cNvPr>
          <p:cNvSpPr txBox="1"/>
          <p:nvPr/>
        </p:nvSpPr>
        <p:spPr>
          <a:xfrm>
            <a:off x="8374165" y="5315285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c.f. 26.6 mm w/Scintillator</a:t>
            </a:r>
            <a:endParaRPr kumimoji="1" lang="ja-JP" altLang="en-US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C5180C-082E-BC94-42D1-956C3ADEAD2F}"/>
              </a:ext>
            </a:extLst>
          </p:cNvPr>
          <p:cNvSpPr txBox="1"/>
          <p:nvPr/>
        </p:nvSpPr>
        <p:spPr>
          <a:xfrm>
            <a:off x="187484" y="1524861"/>
            <a:ext cx="5875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3200" dirty="0"/>
              <a:t>Improved position</a:t>
            </a:r>
            <a:r>
              <a:rPr lang="en-US" altLang="ja-JP" sz="3200" dirty="0"/>
              <a:t> </a:t>
            </a:r>
            <a:r>
              <a:rPr kumimoji="1" lang="en-US" altLang="ja-JP" sz="3200" dirty="0"/>
              <a:t>resolution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589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9393-EEA4-B5CA-CEC8-A520770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Results</a:t>
            </a:r>
            <a:endParaRPr kumimoji="1" lang="ja-JP" altLang="en-US" b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E2D06E7-F84F-D80E-2D17-40ADABC1019D}"/>
              </a:ext>
            </a:extLst>
          </p:cNvPr>
          <p:cNvCxnSpPr>
            <a:cxnSpLocks/>
          </p:cNvCxnSpPr>
          <p:nvPr/>
        </p:nvCxnSpPr>
        <p:spPr>
          <a:xfrm>
            <a:off x="281492" y="1393930"/>
            <a:ext cx="1162901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4569D-B867-5380-154B-9963C20522DD}"/>
              </a:ext>
            </a:extLst>
          </p:cNvPr>
          <p:cNvSpPr txBox="1"/>
          <p:nvPr/>
        </p:nvSpPr>
        <p:spPr>
          <a:xfrm>
            <a:off x="246486" y="1534986"/>
            <a:ext cx="812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US" altLang="ja-JP" sz="3200" dirty="0"/>
              <a:t>Separate p-C and p-p elastic scattering</a:t>
            </a:r>
            <a:endParaRPr kumimoji="1" lang="ja-JP" altLang="en-US" sz="320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3F3CDFF-9438-D569-D556-325D8EDAF147}"/>
              </a:ext>
            </a:extLst>
          </p:cNvPr>
          <p:cNvGrpSpPr/>
          <p:nvPr/>
        </p:nvGrpSpPr>
        <p:grpSpPr>
          <a:xfrm>
            <a:off x="594508" y="2689786"/>
            <a:ext cx="5186318" cy="3498004"/>
            <a:chOff x="514715" y="2351760"/>
            <a:chExt cx="5193576" cy="357040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F23924F-1FB6-D7CF-206C-560A4CD7B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788" t="7407" b="4932"/>
            <a:stretch/>
          </p:blipFill>
          <p:spPr>
            <a:xfrm>
              <a:off x="514715" y="2351760"/>
              <a:ext cx="5193576" cy="3570402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FAC075E-1E02-BA6B-1A01-60B329DDEAB0}"/>
                </a:ext>
              </a:extLst>
            </p:cNvPr>
            <p:cNvGrpSpPr/>
            <p:nvPr/>
          </p:nvGrpSpPr>
          <p:grpSpPr>
            <a:xfrm>
              <a:off x="2165311" y="3216245"/>
              <a:ext cx="2328462" cy="1135411"/>
              <a:chOff x="2520086" y="3228245"/>
              <a:chExt cx="2953295" cy="1417511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0C8DAF3B-9552-465E-EC99-DBB2CF312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6380" y="3680081"/>
                <a:ext cx="147180" cy="65289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1405BCE9-2A56-33C6-2FB0-398AD9B91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2661" y="4111934"/>
                <a:ext cx="934731" cy="44207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B1A1ED4-45AF-CB44-DE3C-4CAFF8AB91AD}"/>
                  </a:ext>
                </a:extLst>
              </p:cNvPr>
              <p:cNvSpPr/>
              <p:nvPr/>
            </p:nvSpPr>
            <p:spPr>
              <a:xfrm>
                <a:off x="2591212" y="3292087"/>
                <a:ext cx="641996" cy="406908"/>
              </a:xfrm>
              <a:prstGeom prst="rect">
                <a:avLst/>
              </a:prstGeom>
              <a:solidFill>
                <a:srgbClr val="FF0208">
                  <a:alpha val="81961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F0AC738-1B86-5C97-7975-5258903414CC}"/>
                  </a:ext>
                </a:extLst>
              </p:cNvPr>
              <p:cNvSpPr txBox="1"/>
              <p:nvPr/>
            </p:nvSpPr>
            <p:spPr>
              <a:xfrm>
                <a:off x="2520086" y="3228245"/>
                <a:ext cx="1073451" cy="563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elvetica" pitchFamily="2" charset="0"/>
                  </a:rPr>
                  <a:t>60°</a:t>
                </a:r>
                <a:endParaRPr lang="ja-JP" altLang="en-US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83F10BC-7C04-785C-7332-6D03ABB145C5}"/>
                  </a:ext>
                </a:extLst>
              </p:cNvPr>
              <p:cNvSpPr/>
              <p:nvPr/>
            </p:nvSpPr>
            <p:spPr>
              <a:xfrm>
                <a:off x="4087392" y="3893080"/>
                <a:ext cx="655593" cy="409130"/>
              </a:xfrm>
              <a:prstGeom prst="rect">
                <a:avLst/>
              </a:prstGeom>
              <a:solidFill>
                <a:srgbClr val="FFC819">
                  <a:alpha val="83137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98B0471-EAF8-94C8-BE05-31DBCAD767C5}"/>
                  </a:ext>
                </a:extLst>
              </p:cNvPr>
              <p:cNvSpPr txBox="1"/>
              <p:nvPr/>
            </p:nvSpPr>
            <p:spPr>
              <a:xfrm>
                <a:off x="4013969" y="3854939"/>
                <a:ext cx="1459412" cy="56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n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  <a:latin typeface="Helvetica" pitchFamily="2" charset="0"/>
                  </a:rPr>
                  <a:t>30°</a:t>
                </a:r>
                <a:endParaRPr lang="ja-JP" altLang="en-US" sz="200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B74C5A0A-31A6-6A86-B7CA-172A4D994C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84812" y="4353092"/>
                <a:ext cx="144000" cy="144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円/楕円 15">
                <a:extLst>
                  <a:ext uri="{FF2B5EF4-FFF2-40B4-BE49-F238E27FC236}">
                    <a16:creationId xmlns:a16="http://schemas.microsoft.com/office/drawing/2014/main" id="{EAFBC43E-8E42-ECB0-26BE-2A2A94291D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4980" y="4501756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6752A8DD-22B3-F803-2B49-C84A9C71150A}"/>
              </a:ext>
            </a:extLst>
          </p:cNvPr>
          <p:cNvSpPr/>
          <p:nvPr/>
        </p:nvSpPr>
        <p:spPr>
          <a:xfrm rot="18413372">
            <a:off x="2486713" y="2584727"/>
            <a:ext cx="389084" cy="4006185"/>
          </a:xfrm>
          <a:prstGeom prst="parallelogram">
            <a:avLst>
              <a:gd name="adj" fmla="val 9783"/>
            </a:avLst>
          </a:prstGeom>
          <a:noFill/>
          <a:ln w="5715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9D1642-1CE2-BFC1-520E-5E097D973110}"/>
              </a:ext>
            </a:extLst>
          </p:cNvPr>
          <p:cNvSpPr txBox="1"/>
          <p:nvPr/>
        </p:nvSpPr>
        <p:spPr>
          <a:xfrm>
            <a:off x="1597945" y="6151785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nergy loss (1st.) [MeVee]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035B82-4013-B443-FF9B-80EF156A6479}"/>
              </a:ext>
            </a:extLst>
          </p:cNvPr>
          <p:cNvSpPr txBox="1"/>
          <p:nvPr/>
        </p:nvSpPr>
        <p:spPr>
          <a:xfrm rot="16200000">
            <a:off x="-1116707" y="419486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Energy loss (2nd.) [MeVee]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CA8E34-98C7-6033-7F38-3021D34BC3E5}"/>
              </a:ext>
            </a:extLst>
          </p:cNvPr>
          <p:cNvSpPr txBox="1"/>
          <p:nvPr/>
        </p:nvSpPr>
        <p:spPr>
          <a:xfrm>
            <a:off x="480752" y="2299491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2nd. vs 1s</a:t>
            </a:r>
            <a:r>
              <a:rPr kumimoji="1" lang="en-US" altLang="ja-JP" sz="2400" dirty="0"/>
              <a:t>t. Scintillator (Energy loss) </a:t>
            </a:r>
            <a:endParaRPr kumimoji="1" lang="ja-JP" altLang="en-US" sz="2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8E38C3-8D72-41D5-ADCE-085BE3E6C781}"/>
              </a:ext>
            </a:extLst>
          </p:cNvPr>
          <p:cNvSpPr txBox="1"/>
          <p:nvPr/>
        </p:nvSpPr>
        <p:spPr>
          <a:xfrm>
            <a:off x="1250406" y="2869044"/>
            <a:ext cx="3940502" cy="369332"/>
          </a:xfrm>
          <a:prstGeom prst="rect">
            <a:avLst/>
          </a:prstGeom>
          <a:solidFill>
            <a:srgbClr val="FF4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Total energy loss = Incident energy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A4DB0F9B-D2C5-7391-4701-5E4B1F3B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674" y="2868635"/>
            <a:ext cx="5239216" cy="3077181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1C4F6E5-2BC0-B84D-19D5-832BC905CB95}"/>
              </a:ext>
            </a:extLst>
          </p:cNvPr>
          <p:cNvSpPr/>
          <p:nvPr/>
        </p:nvSpPr>
        <p:spPr>
          <a:xfrm>
            <a:off x="6494558" y="5790248"/>
            <a:ext cx="605481" cy="311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EEDDD58-AE31-BF96-0E01-6C6651BF8B5B}"/>
              </a:ext>
            </a:extLst>
          </p:cNvPr>
          <p:cNvSpPr/>
          <p:nvPr/>
        </p:nvSpPr>
        <p:spPr>
          <a:xfrm>
            <a:off x="11294751" y="5779765"/>
            <a:ext cx="688139" cy="311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4A723B9-E020-AC6C-C51F-39BDE5ACC8EA}"/>
              </a:ext>
            </a:extLst>
          </p:cNvPr>
          <p:cNvSpPr txBox="1"/>
          <p:nvPr/>
        </p:nvSpPr>
        <p:spPr>
          <a:xfrm>
            <a:off x="8062887" y="5945815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Scattering angle [deg.]</a:t>
            </a:r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1BEFB43-E8CE-1AFA-FA0A-598A5CBDA665}"/>
              </a:ext>
            </a:extLst>
          </p:cNvPr>
          <p:cNvSpPr txBox="1"/>
          <p:nvPr/>
        </p:nvSpPr>
        <p:spPr>
          <a:xfrm rot="16200000">
            <a:off x="5104053" y="4064919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Energy difference [MeVee]</a:t>
            </a:r>
            <a:endParaRPr kumimoji="1" lang="ja-JP" altLang="en-US"/>
          </a:p>
        </p:txBody>
      </p:sp>
      <p:sp>
        <p:nvSpPr>
          <p:cNvPr id="54" name="三角形 53">
            <a:extLst>
              <a:ext uri="{FF2B5EF4-FFF2-40B4-BE49-F238E27FC236}">
                <a16:creationId xmlns:a16="http://schemas.microsoft.com/office/drawing/2014/main" id="{3C845031-7CCD-77F1-35F0-1F1F457C89E3}"/>
              </a:ext>
            </a:extLst>
          </p:cNvPr>
          <p:cNvSpPr/>
          <p:nvPr/>
        </p:nvSpPr>
        <p:spPr>
          <a:xfrm rot="5400000">
            <a:off x="5376453" y="4201407"/>
            <a:ext cx="1588520" cy="4045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AA5D23-051C-E543-4925-46AC8AE1E3C8}"/>
              </a:ext>
            </a:extLst>
          </p:cNvPr>
          <p:cNvSpPr txBox="1"/>
          <p:nvPr/>
        </p:nvSpPr>
        <p:spPr>
          <a:xfrm>
            <a:off x="6660825" y="2299025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Energy difference vs Scattering angle</a:t>
            </a:r>
            <a:endParaRPr kumimoji="1" lang="ja-JP" altLang="en-US" sz="24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17DC5F-7C69-6277-22C0-A1DA6B8DACFB}"/>
              </a:ext>
            </a:extLst>
          </p:cNvPr>
          <p:cNvSpPr txBox="1"/>
          <p:nvPr/>
        </p:nvSpPr>
        <p:spPr>
          <a:xfrm>
            <a:off x="10792731" y="4905546"/>
            <a:ext cx="1004039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-C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37058A-B0B1-B458-96DF-73BCEDBCAF28}"/>
              </a:ext>
            </a:extLst>
          </p:cNvPr>
          <p:cNvSpPr txBox="1"/>
          <p:nvPr/>
        </p:nvSpPr>
        <p:spPr>
          <a:xfrm>
            <a:off x="8757785" y="4903112"/>
            <a:ext cx="100403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p</a:t>
            </a:r>
            <a:r>
              <a:rPr kumimoji="1" lang="en-US" altLang="ja-JP" sz="3200" dirty="0"/>
              <a:t>-p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168978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D9393-EEA4-B5CA-CEC8-A520770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In Poster </a:t>
            </a:r>
            <a:r>
              <a:rPr lang="en-US" altLang="ja-JP" b="1" dirty="0"/>
              <a:t>S</a:t>
            </a:r>
            <a:r>
              <a:rPr kumimoji="1" lang="en-US" altLang="ja-JP" b="1" dirty="0"/>
              <a:t>ession</a:t>
            </a:r>
            <a:endParaRPr kumimoji="1" lang="ja-JP" altLang="en-US" b="1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E2D06E7-F84F-D80E-2D17-40ADABC1019D}"/>
              </a:ext>
            </a:extLst>
          </p:cNvPr>
          <p:cNvCxnSpPr>
            <a:cxnSpLocks/>
          </p:cNvCxnSpPr>
          <p:nvPr/>
        </p:nvCxnSpPr>
        <p:spPr>
          <a:xfrm>
            <a:off x="281492" y="1393930"/>
            <a:ext cx="11629016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4BD924-FE3D-C57A-D711-E70F8628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D7E1-B260-424F-8554-897373B80BE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0390A1-665E-E54B-FA55-3C2FE73FA3DC}"/>
              </a:ext>
            </a:extLst>
          </p:cNvPr>
          <p:cNvSpPr txBox="1"/>
          <p:nvPr/>
        </p:nvSpPr>
        <p:spPr>
          <a:xfrm>
            <a:off x="321021" y="2405569"/>
            <a:ext cx="1154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✔</a:t>
            </a:r>
            <a:r>
              <a:rPr lang="en-US" altLang="ja-JP" sz="2800" dirty="0"/>
              <a:t> Results of </a:t>
            </a:r>
            <a:r>
              <a:rPr lang="en-US" altLang="ja-JP" sz="3200" b="1" dirty="0"/>
              <a:t>Differential cross section</a:t>
            </a:r>
            <a:r>
              <a:rPr lang="en-US" altLang="ja-JP" sz="2800" dirty="0"/>
              <a:t> and </a:t>
            </a:r>
            <a:r>
              <a:rPr lang="en-US" altLang="ja-JP" sz="3200" b="1" dirty="0"/>
              <a:t>Analyzing power </a:t>
            </a:r>
            <a:endParaRPr kumimoji="1" lang="ja-JP" altLang="en-US" sz="32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C8EC53-2737-086C-5774-4166204323DB}"/>
              </a:ext>
            </a:extLst>
          </p:cNvPr>
          <p:cNvSpPr txBox="1"/>
          <p:nvPr/>
        </p:nvSpPr>
        <p:spPr>
          <a:xfrm>
            <a:off x="281492" y="4548404"/>
            <a:ext cx="643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✔ Progress of Geant4 simulation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43403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979</Words>
  <Application>Microsoft Macintosh PowerPoint</Application>
  <PresentationFormat>ワイド画面</PresentationFormat>
  <Paragraphs>134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20" baseType="lpstr">
      <vt:lpstr>MS PGothic</vt:lpstr>
      <vt:lpstr>Yu Gothic Regular</vt:lpstr>
      <vt:lpstr>Meiryo</vt:lpstr>
      <vt:lpstr>游ゴシック</vt:lpstr>
      <vt:lpstr>游ゴシック Light</vt:lpstr>
      <vt:lpstr>游明朝</vt:lpstr>
      <vt:lpstr>Arial</vt:lpstr>
      <vt:lpstr>Calibri</vt:lpstr>
      <vt:lpstr>Cambria Math</vt:lpstr>
      <vt:lpstr>Helvetica</vt:lpstr>
      <vt:lpstr>Helvetica Neue</vt:lpstr>
      <vt:lpstr>Wingdings</vt:lpstr>
      <vt:lpstr>Office テーマ</vt:lpstr>
      <vt:lpstr>Performance and Geant4 simulation  of the upgraded focal plane polarimeter 2nd-FPP </vt:lpstr>
      <vt:lpstr>Background</vt:lpstr>
      <vt:lpstr>Principle of Polarimeter</vt:lpstr>
      <vt:lpstr>Experimental Setup</vt:lpstr>
      <vt:lpstr>Results</vt:lpstr>
      <vt:lpstr>Results</vt:lpstr>
      <vt:lpstr>In Poster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and Geant4 simulation  of the upgraded focal plane polarimeter 2nd-FPP </dc:title>
  <dc:creator>Tanaka Yusuke</dc:creator>
  <cp:lastModifiedBy>Tanaka Yusuke</cp:lastModifiedBy>
  <cp:revision>47</cp:revision>
  <cp:lastPrinted>2023-07-29T16:49:21Z</cp:lastPrinted>
  <dcterms:created xsi:type="dcterms:W3CDTF">2023-07-28T02:27:53Z</dcterms:created>
  <dcterms:modified xsi:type="dcterms:W3CDTF">2023-08-08T09:27:19Z</dcterms:modified>
</cp:coreProperties>
</file>