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27" r:id="rId2"/>
    <p:sldMasterId id="2147483740" r:id="rId3"/>
    <p:sldMasterId id="2147483778" r:id="rId4"/>
  </p:sldMasterIdLst>
  <p:notesMasterIdLst>
    <p:notesMasterId r:id="rId21"/>
  </p:notesMasterIdLst>
  <p:handoutMasterIdLst>
    <p:handoutMasterId r:id="rId22"/>
  </p:handoutMasterIdLst>
  <p:sldIdLst>
    <p:sldId id="1260" r:id="rId5"/>
    <p:sldId id="312" r:id="rId6"/>
    <p:sldId id="2625" r:id="rId7"/>
    <p:sldId id="2652" r:id="rId8"/>
    <p:sldId id="2651" r:id="rId9"/>
    <p:sldId id="2641" r:id="rId10"/>
    <p:sldId id="2656" r:id="rId11"/>
    <p:sldId id="2626" r:id="rId12"/>
    <p:sldId id="2583" r:id="rId13"/>
    <p:sldId id="2627" r:id="rId14"/>
    <p:sldId id="2599" r:id="rId15"/>
    <p:sldId id="2602" r:id="rId16"/>
    <p:sldId id="2655" r:id="rId17"/>
    <p:sldId id="2628" r:id="rId18"/>
    <p:sldId id="2618" r:id="rId19"/>
    <p:sldId id="2629" r:id="rId20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g Lisheng" initials="GL" lastIdx="2" clrIdx="0">
    <p:extLst>
      <p:ext uri="{19B8F6BF-5375-455C-9EA6-DF929625EA0E}">
        <p15:presenceInfo xmlns:p15="http://schemas.microsoft.com/office/powerpoint/2012/main" userId="2fec89da336700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432FF"/>
    <a:srgbClr val="145396"/>
    <a:srgbClr val="9F5FCF"/>
    <a:srgbClr val="F638BB"/>
    <a:srgbClr val="CDCDCD"/>
    <a:srgbClr val="4375AB"/>
    <a:srgbClr val="FF0000"/>
    <a:srgbClr val="EAEFF7"/>
    <a:srgbClr val="EC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82832" autoAdjust="0"/>
  </p:normalViewPr>
  <p:slideViewPr>
    <p:cSldViewPr snapToGrid="0">
      <p:cViewPr varScale="1">
        <p:scale>
          <a:sx n="95" d="100"/>
          <a:sy n="95" d="100"/>
        </p:scale>
        <p:origin x="108" y="102"/>
      </p:cViewPr>
      <p:guideLst/>
    </p:cSldViewPr>
  </p:slideViewPr>
  <p:outlineViewPr>
    <p:cViewPr>
      <p:scale>
        <a:sx n="33" d="100"/>
        <a:sy n="33" d="100"/>
      </p:scale>
      <p:origin x="0" y="-82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AA7F-3044-438C-8B03-54D0453B54BE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26D2-B6DD-4384-AEA6-8068C7DC6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0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3A1F4-B63D-4184-A89D-2E46A94932A5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A36F-42B4-4698-A17E-BC46F3BF5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141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61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D4,D5,D6</a:t>
            </a:r>
            <a:r>
              <a:rPr lang="zh-CN" altLang="en-US" dirty="0" smtClean="0"/>
              <a:t>的输入加上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03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094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Thallium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5524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11A4-601D-4678-A21E-758AD97CFF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0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914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11A4-601D-4678-A21E-758AD97CFF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5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11A4-601D-4678-A21E-758AD97CFF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60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Powerful</a:t>
            </a:r>
            <a:r>
              <a:rPr lang="en-US" altLang="zh-CN" baseline="0" dirty="0" smtClean="0"/>
              <a:t> technique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8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418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Training for description, validation for</a:t>
            </a:r>
            <a:r>
              <a:rPr lang="en-US" altLang="zh-CN" baseline="0" dirty="0" smtClean="0"/>
              <a:t> prediction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11A4-601D-4678-A21E-758AD97CFF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88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11A4-601D-4678-A21E-758AD97CFF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24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7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0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8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4" y="6456366"/>
            <a:ext cx="527049" cy="401637"/>
          </a:xfrm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557199" indent="-214308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857228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200120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1543012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fld id="{1BCB7A00-6072-4710-AC34-5F3D8EA7A7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23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714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5468" y="44451"/>
            <a:ext cx="2963333" cy="6553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1237" y="44451"/>
            <a:ext cx="8691033" cy="6553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678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2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31237" y="44451"/>
            <a:ext cx="11857567" cy="6553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439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35642" y="6492451"/>
            <a:ext cx="2290617" cy="374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8E3D0-3A1B-4B7B-A575-4C9B01870797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7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5" y="44451"/>
            <a:ext cx="115231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9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71E2E-B8D6-499E-87F9-B74F795EF8FD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70C6-6E2C-49F3-89F5-CE03A59153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EEA51-49BE-4EAA-8AAE-D91EC2C457B5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15B11-D848-4F1E-9E25-B39EF1057E63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A1BAC-C4CA-4E11-8FC6-E53EA5AC8FC8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AA0F2-AC32-4214-8EEA-F6990CF12463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90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8E3D4-6277-436E-BF09-5979474FB8D4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69612-F633-42F1-AEAE-29F78A624D8F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2690B-6ADD-4138-B817-492A8BAA6A51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2076F-0938-4ED0-BDA8-928936EA025E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13E20-CDCE-48D4-B8F4-FEAFCCF596BA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886" indent="-276218" algn="l" defTabSz="79293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43" indent="-60721" algn="l" defTabSz="79293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82AB6-442B-4EBE-8D48-892887C5EB5E}" type="datetime1">
              <a:rPr lang="zh-CN" altLang="en-US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2023/8/3</a:t>
            </a:fld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76184" y="64770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6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3" y="6456366"/>
            <a:ext cx="527049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6655-34FD-46B0-A7CB-35AD12E33F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1711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0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423858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4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3" y="6456366"/>
            <a:ext cx="527049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1374-F5EB-4F90-8D0F-C1CAFE09FF2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028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8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9184" y="1341438"/>
            <a:ext cx="5755216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2" y="1341438"/>
            <a:ext cx="5755217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8130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4" y="6456366"/>
            <a:ext cx="527049" cy="401637"/>
          </a:xfrm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557199" indent="-214308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857228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200120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1543012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fld id="{1F782E00-B382-4E9E-822F-F4E13436B7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91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2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3" y="6456366"/>
            <a:ext cx="527049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5BB5-AE16-4514-B810-02427DAF7AD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6131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6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3" y="6456366"/>
            <a:ext cx="527049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CF05-1188-4A10-BE5B-0D7B85C913A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77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0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3" y="6456366"/>
            <a:ext cx="527049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321F-281B-4C59-86DA-DDCF5FA042B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27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4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491862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8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11621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2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111024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6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5468" y="44450"/>
            <a:ext cx="2963333" cy="6553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1236" y="44450"/>
            <a:ext cx="8691033" cy="6553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700660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0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31235" y="44450"/>
            <a:ext cx="11857567" cy="6553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877523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0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84149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44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71367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0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9184" y="1341439"/>
            <a:ext cx="5755216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4" y="1341439"/>
            <a:ext cx="5755217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95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68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8146360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2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9184" y="1341438"/>
            <a:ext cx="5755216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2" y="1341438"/>
            <a:ext cx="5755217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760564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16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120910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40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769286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64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8124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5007391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2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958868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6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632372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0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5468" y="44450"/>
            <a:ext cx="2963333" cy="65532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1236" y="44450"/>
            <a:ext cx="8691033" cy="65532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246619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4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E:\MY DOC\北航简介\LOGO\BUAA LOGO.gif"/>
          <p:cNvPicPr>
            <a:picLocks noChangeAspect="1" noChangeArrowheads="1"/>
          </p:cNvPicPr>
          <p:nvPr userDrawn="1"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31235" y="44450"/>
            <a:ext cx="11857567" cy="65532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293598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4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4" y="6456366"/>
            <a:ext cx="527049" cy="401637"/>
          </a:xfrm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557199" indent="-214308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857228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200120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1543012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fld id="{7CA5E849-E2F9-4553-9E59-AA9100F995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87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8" r:id="rId4" imgW="11326984" imgH="4571429" progId="">
                  <p:embed/>
                </p:oleObj>
              </mc:Choice>
              <mc:Fallback>
                <p:oleObj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5" y="115888"/>
            <a:ext cx="10993967" cy="889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1" y="1273175"/>
            <a:ext cx="5520267" cy="53911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3068" y="1273175"/>
            <a:ext cx="5520267" cy="53911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0664268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C747D-1D29-4FEC-9065-16CAF637A3A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52FF3-46D7-418A-B6FB-9F5E23702D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TextBox 9"/>
          <p:cNvSpPr txBox="1"/>
          <p:nvPr userDrawn="1"/>
        </p:nvSpPr>
        <p:spPr>
          <a:xfrm>
            <a:off x="890650" y="1543792"/>
            <a:ext cx="10569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E8CFECB-B6BF-4113-B5B2-DEBCC7BAC062}"/>
              </a:ext>
            </a:extLst>
          </p:cNvPr>
          <p:cNvSpPr/>
          <p:nvPr userDrawn="1"/>
        </p:nvSpPr>
        <p:spPr>
          <a:xfrm>
            <a:off x="0" y="998148"/>
            <a:ext cx="12192000" cy="17742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lumOff val="10000"/>
                  <a:alpha val="80000"/>
                </a:schemeClr>
              </a:gs>
              <a:gs pos="100000">
                <a:schemeClr val="tx1">
                  <a:lumMod val="90000"/>
                  <a:lumOff val="1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C75E94-A8C6-418C-B5C6-C2BFE1D247B5}"/>
              </a:ext>
            </a:extLst>
          </p:cNvPr>
          <p:cNvSpPr/>
          <p:nvPr userDrawn="1"/>
        </p:nvSpPr>
        <p:spPr>
          <a:xfrm>
            <a:off x="0" y="0"/>
            <a:ext cx="12192000" cy="1093683"/>
          </a:xfrm>
          <a:prstGeom prst="rect">
            <a:avLst/>
          </a:prstGeom>
          <a:solidFill>
            <a:srgbClr val="F5F5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5A03425-5D9E-4DAD-9A76-4F86966EB3E8}"/>
              </a:ext>
            </a:extLst>
          </p:cNvPr>
          <p:cNvCxnSpPr>
            <a:cxnSpLocks/>
          </p:cNvCxnSpPr>
          <p:nvPr userDrawn="1"/>
        </p:nvCxnSpPr>
        <p:spPr>
          <a:xfrm>
            <a:off x="0" y="1181773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21">
            <a:extLst>
              <a:ext uri="{FF2B5EF4-FFF2-40B4-BE49-F238E27FC236}">
                <a16:creationId xmlns:a16="http://schemas.microsoft.com/office/drawing/2014/main" id="{6325CC92-9FF8-4B0C-960F-329E1CD5E69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752346" y="121643"/>
            <a:ext cx="282862" cy="282862"/>
          </a:xfrm>
          <a:prstGeom prst="ellipse">
            <a:avLst/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190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" name="圆角矩形 12">
            <a:extLst>
              <a:ext uri="{FF2B5EF4-FFF2-40B4-BE49-F238E27FC236}">
                <a16:creationId xmlns:a16="http://schemas.microsoft.com/office/drawing/2014/main" id="{2B1B9CE9-B6C1-4449-BADB-43333D91F1CD}"/>
              </a:ext>
            </a:extLst>
          </p:cNvPr>
          <p:cNvSpPr/>
          <p:nvPr userDrawn="1"/>
        </p:nvSpPr>
        <p:spPr>
          <a:xfrm>
            <a:off x="292591" y="165976"/>
            <a:ext cx="175372" cy="7174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139700" dist="50800" dir="13500000">
              <a:prstClr val="black">
                <a:alpha val="45000"/>
              </a:prstClr>
            </a:inn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78C32-FC37-42DD-B218-D096D9BA75F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CE85-5123-4E52-AEA9-79C2B926A611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34-1AA1-4AB3-A96F-01890984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4110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A8044-6545-4695-BD49-7FDBD616B46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093C-1A27-4119-942E-E0EF3DB56BF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2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5F5CA-44BC-4FCC-A129-A9BA02E5A7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C2F7C-2519-441F-953F-DCAD10EF44A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08787-093F-4ABC-A907-86110F618B2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1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7C248-466F-4A89-B00D-25AFC7225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9026B-6DAF-4557-965D-1B383A60BD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69D3F-C825-4954-A57E-22D41D1A1CE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740C-F9E2-47E7-A120-963DCF03B08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8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4" y="6456366"/>
            <a:ext cx="527049" cy="401637"/>
          </a:xfrm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557199" indent="-214308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857228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200120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1543012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fld id="{AD678F23-171E-4FDD-BED3-7053183FA2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26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CE85-5123-4E52-AEA9-79C2B926A611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34-1AA1-4AB3-A96F-01890984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32744"/>
      </p:ext>
    </p:extLst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CE85-5123-4E52-AEA9-79C2B926A611}" type="datetime1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34-1AA1-4AB3-A96F-01890984CF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17910"/>
      </p:ext>
    </p:extLst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957263"/>
            <a:ext cx="3403600" cy="107950"/>
          </a:xfrm>
          <a:prstGeom prst="rect">
            <a:avLst/>
          </a:prstGeom>
          <a:solidFill>
            <a:srgbClr val="072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prstClr val="white"/>
              </a:solidFill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3360739" y="1008063"/>
            <a:ext cx="2692400" cy="0"/>
          </a:xfrm>
          <a:prstGeom prst="line">
            <a:avLst/>
          </a:prstGeom>
          <a:ln w="28575">
            <a:solidFill>
              <a:srgbClr val="072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9498013" y="6230938"/>
            <a:ext cx="2693987" cy="107950"/>
          </a:xfrm>
          <a:prstGeom prst="rect">
            <a:avLst/>
          </a:prstGeom>
          <a:solidFill>
            <a:srgbClr val="072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prstClr val="white"/>
              </a:solidFill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805613" y="6284913"/>
            <a:ext cx="2692400" cy="0"/>
          </a:xfrm>
          <a:prstGeom prst="line">
            <a:avLst/>
          </a:prstGeom>
          <a:ln w="28575">
            <a:solidFill>
              <a:srgbClr val="072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38" y="174094"/>
            <a:ext cx="10187929" cy="736490"/>
          </a:xfrm>
        </p:spPr>
        <p:txBody>
          <a:bodyPr>
            <a:normAutofit/>
          </a:bodyPr>
          <a:lstStyle>
            <a:lvl1pPr>
              <a:defRPr sz="3000" b="1" baseline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90650" y="1543792"/>
            <a:ext cx="10569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3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838200" y="1318163"/>
            <a:ext cx="10515600" cy="466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p"/>
              <a:tabLst/>
              <a:defRPr sz="2700"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1pPr>
            <a:lvl2pPr marL="557213" marR="0" indent="-214313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Ø"/>
              <a:tabLst/>
              <a:defRPr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2pPr>
            <a:lvl3pPr marL="857250" marR="0" indent="-171450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CC"/>
              </a:buClr>
              <a:buSzTx/>
              <a:buFontTx/>
              <a:buChar char="•"/>
              <a:tabLst/>
              <a:defRPr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3pPr>
            <a:lvl4pPr marL="1200150" marR="0" indent="-171450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Char char="–"/>
              <a:tabLst/>
              <a:defRPr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4pPr>
            <a:lvl5pPr marL="1543050" marR="0" indent="-171450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Char char="»"/>
              <a:tabLst/>
              <a:defRPr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5pPr>
          </a:lstStyle>
          <a:p>
            <a:pPr marL="257175" marR="0" lvl="0" indent="-257175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1" lang="zh-C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</a:rPr>
              <a:t>单击此处编辑母版文本样式</a:t>
            </a:r>
          </a:p>
          <a:p>
            <a:pPr marL="557213" marR="0" lvl="1" indent="-214313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</a:rPr>
              <a:t>第二级</a:t>
            </a:r>
          </a:p>
          <a:p>
            <a:pPr marL="857250" marR="0" lvl="2" indent="-171450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CC"/>
              </a:buClr>
              <a:buSzTx/>
              <a:buFontTx/>
              <a:buChar char="•"/>
              <a:tabLst/>
              <a:defRPr/>
            </a:pPr>
            <a:r>
              <a:rPr kumimoji="1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</a:rPr>
              <a:t>第三级</a:t>
            </a:r>
          </a:p>
          <a:p>
            <a:pPr marL="1200150" marR="0" lvl="3" indent="-171450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Char char="–"/>
              <a:tabLst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</a:rPr>
              <a:t>第四级</a:t>
            </a:r>
          </a:p>
          <a:p>
            <a:pPr marL="1543050" marR="0" lvl="4" indent="-171450" algn="l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Char char="»"/>
              <a:tabLst/>
              <a:defRPr/>
            </a:pPr>
            <a:r>
              <a:rPr kumimoji="1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</a:rPr>
              <a:t>第五级</a:t>
            </a:r>
          </a:p>
        </p:txBody>
      </p:sp>
      <p:pic>
        <p:nvPicPr>
          <p:cNvPr id="9" name="图片 8" descr="C:\Users\len\Desktop\7-140129231040534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7839" y="6362638"/>
            <a:ext cx="2222475" cy="458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7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4435" y="1268416"/>
            <a:ext cx="11523133" cy="5184775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8904" indent="-276225" algn="l" defTabSz="792956" rtl="0" eaLnBrk="0" fontAlgn="base" hangingPunct="0">
              <a:spcBef>
                <a:spcPts val="450"/>
              </a:spcBef>
              <a:spcAft>
                <a:spcPts val="0"/>
              </a:spcAft>
              <a:buClr>
                <a:srgbClr val="3670D1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944166" indent="-60722" algn="l" defTabSz="79295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670D1"/>
              </a:buClr>
              <a:buFont typeface="Wingdings 2" pitchFamily="18" charset="2"/>
              <a:buChar char="¡"/>
              <a:defRPr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35641" y="6492449"/>
            <a:ext cx="2290617" cy="3740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A7AA-B5C7-4BCA-AE15-B280E2F394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967-2D8B-40D3-B5B9-9AAB73B256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957263"/>
            <a:ext cx="3403600" cy="107950"/>
          </a:xfrm>
          <a:prstGeom prst="rect">
            <a:avLst/>
          </a:prstGeom>
          <a:solidFill>
            <a:srgbClr val="072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prstClr val="white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2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954" y="6456366"/>
            <a:ext cx="527049" cy="401637"/>
          </a:xfrm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557199" indent="-214308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857228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200120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1543012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fld id="{D5BD2697-CBD1-4385-939F-6FA4CC6F18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10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488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图片1副本"/>
          <p:cNvPicPr>
            <a:picLocks noChangeAspect="1" noChangeArrowheads="1"/>
          </p:cNvPicPr>
          <p:nvPr/>
        </p:nvPicPr>
        <p:blipFill>
          <a:blip r:embed="rId3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Image" r:id="rId4" imgW="11326984" imgH="4571429" progId="">
                  <p:embed/>
                </p:oleObj>
              </mc:Choice>
              <mc:Fallback>
                <p:oleObj name="Image" r:id="rId4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E:\MY DOC\北航简介\LOGO\BUAA LOGO.gif"/>
          <p:cNvPicPr>
            <a:picLocks noChangeAspect="1" noChangeArrowheads="1"/>
          </p:cNvPicPr>
          <p:nvPr/>
        </p:nvPicPr>
        <p:blipFill>
          <a:blip r:embed="rId6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99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14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vmlDrawing" Target="../drawings/vmlDrawing27.v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图片1副本"/>
          <p:cNvPicPr>
            <a:picLocks noChangeAspect="1" noChangeArrowheads="1"/>
          </p:cNvPicPr>
          <p:nvPr/>
        </p:nvPicPr>
        <p:blipFill>
          <a:blip r:embed="rId28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0" y="6783389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4" name="Image" r:id="rId29" imgW="11326984" imgH="4571429" progId="">
                  <p:embed/>
                </p:oleObj>
              </mc:Choice>
              <mc:Fallback>
                <p:oleObj name="Image" r:id="rId29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9"/>
                        <a:ext cx="12192000" cy="7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7" y="1268414"/>
            <a:ext cx="1171363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1237" y="44451"/>
            <a:ext cx="11857567" cy="1143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0" name="Picture 13" descr="E:\MY DOC\北航简介\LOGO\BUAA LOGO.gif"/>
          <p:cNvPicPr>
            <a:picLocks noChangeAspect="1" noChangeArrowheads="1"/>
          </p:cNvPicPr>
          <p:nvPr/>
        </p:nvPicPr>
        <p:blipFill>
          <a:blip r:embed="rId31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7" y="133352"/>
            <a:ext cx="1246716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456366"/>
            <a:ext cx="912283" cy="401637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sz="105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557199" indent="-214308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857228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200120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1543012" indent="-171446" eaLnBrk="0" hangingPunct="0"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5E9EF-0889-4BA9-AAF1-25F00514CA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02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257168" indent="-257168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" pitchFamily="2" charset="2"/>
        <a:buChar char="Ø"/>
        <a:defRPr sz="1500">
          <a:solidFill>
            <a:schemeClr val="tx1"/>
          </a:solidFill>
          <a:latin typeface="+mn-lt"/>
          <a:ea typeface="+mn-ea"/>
        </a:defRPr>
      </a:lvl2pPr>
      <a:lvl3pPr marL="857228" indent="-171446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20" indent="-171446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050">
          <a:solidFill>
            <a:schemeClr val="tx1"/>
          </a:solidFill>
          <a:latin typeface="+mn-lt"/>
          <a:ea typeface="+mn-ea"/>
        </a:defRPr>
      </a:lvl5pPr>
      <a:lvl6pPr marL="1885903" indent="-171446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2914577" indent="-171446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图片1副本"/>
          <p:cNvPicPr>
            <a:picLocks noChangeAspect="1" noChangeArrowheads="1"/>
          </p:cNvPicPr>
          <p:nvPr/>
        </p:nvPicPr>
        <p:blipFill>
          <a:blip r:embed="rId15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2" name="Image" r:id="rId16" imgW="11326984" imgH="4571429" progId="">
                  <p:embed/>
                </p:oleObj>
              </mc:Choice>
              <mc:Fallback>
                <p:oleObj name="Image" r:id="rId16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68413"/>
            <a:ext cx="1171363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1235" y="44450"/>
            <a:ext cx="11857567" cy="1143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0" name="Picture 13" descr="E:\MY DOC\北航简介\LOGO\BUAA LOGO.gif"/>
          <p:cNvPicPr>
            <a:picLocks noChangeAspect="1" noChangeArrowheads="1"/>
          </p:cNvPicPr>
          <p:nvPr/>
        </p:nvPicPr>
        <p:blipFill>
          <a:blip r:embed="rId18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456366"/>
            <a:ext cx="912283" cy="40163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1">
                <a:ea typeface="黑体" panose="02010609060101010101" pitchFamily="49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017EB-BA1B-4F0E-8C45-9A0FA3CDE147}" type="slidenum">
              <a:rPr lang="zh-CN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黑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" pitchFamily="2" charset="2"/>
        <a:buChar char="Ø"/>
        <a:defRPr sz="15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4" descr="图片1副本"/>
          <p:cNvPicPr>
            <a:picLocks noChangeAspect="1" noChangeArrowheads="1"/>
          </p:cNvPicPr>
          <p:nvPr/>
        </p:nvPicPr>
        <p:blipFill>
          <a:blip r:embed="rId16">
            <a:lum bright="1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87" name="Object 8"/>
          <p:cNvGraphicFramePr>
            <a:graphicFrameLocks noChangeAspect="1"/>
          </p:cNvGraphicFramePr>
          <p:nvPr/>
        </p:nvGraphicFramePr>
        <p:xfrm>
          <a:off x="0" y="6783388"/>
          <a:ext cx="121920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6" r:id="rId17" imgW="11326984" imgH="4571429" progId="">
                  <p:embed/>
                </p:oleObj>
              </mc:Choice>
              <mc:Fallback>
                <p:oleObj r:id="rId17" imgW="1132698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3388"/>
                        <a:ext cx="121920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436" y="1268413"/>
            <a:ext cx="11713633" cy="52562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1235" y="44450"/>
            <a:ext cx="11857567" cy="1143000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67590" name="Picture 13" descr="E:\MY DOC\北航简介\LOGO\BUAA LOGO.gif"/>
          <p:cNvPicPr>
            <a:picLocks noChangeAspect="1" noChangeArrowheads="1"/>
          </p:cNvPicPr>
          <p:nvPr/>
        </p:nvPicPr>
        <p:blipFill>
          <a:blip r:embed="rId19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386" y="133350"/>
            <a:ext cx="124671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ransition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黑体" charset="-122"/>
          <a:ea typeface="黑体" panose="02010609060101010101" charset="-122"/>
          <a:cs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黑体" charset="-122"/>
          <a:ea typeface="黑体" panose="02010609060101010101" charset="-122"/>
          <a:cs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黑体" charset="-122"/>
          <a:ea typeface="黑体" panose="02010609060101010101" charset="-122"/>
          <a:cs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黑体" charset="-122"/>
          <a:ea typeface="黑体" panose="02010609060101010101" charset="-122"/>
          <a:cs typeface="黑体" panose="02010609060101010101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257175" indent="-2571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defRPr kumimoji="1" sz="18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213" indent="-214313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" charset="0"/>
        <a:buChar char="Ø"/>
        <a:defRPr kumimoji="1" sz="15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Char char="•"/>
        <a:defRPr kumimoji="1" sz="18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kumimoji="1" sz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kumimoji="1" sz="105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59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42672"/>
        </a:buClr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" y="184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30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5E9EF-0889-4BA9-AAF1-25F00514CA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4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01" r:id="rId12"/>
    <p:sldLayoutId id="2147483711" r:id="rId13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0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8156" y="2118431"/>
            <a:ext cx="12003162" cy="13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4300" dirty="0" smtClean="0">
                <a:ln w="3175">
                  <a:noFill/>
                </a:ln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Microsoft YaHei" charset="-122"/>
              </a:rPr>
              <a:t>High precision calculations of nuclear </a:t>
            </a:r>
            <a:r>
              <a:rPr lang="en-US" altLang="zh-CN" sz="4300" b="1" dirty="0" smtClean="0">
                <a:ln w="3175">
                  <a:noFill/>
                </a:ln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Microsoft YaHei" charset="-122"/>
              </a:rPr>
              <a:t>charge radii </a:t>
            </a:r>
            <a:r>
              <a:rPr lang="en-US" altLang="zh-CN" sz="4300" dirty="0" smtClean="0">
                <a:ln w="3175">
                  <a:noFill/>
                </a:ln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Microsoft YaHei" charset="-122"/>
              </a:rPr>
              <a:t>using </a:t>
            </a:r>
            <a:r>
              <a:rPr lang="en-US" altLang="zh-CN" sz="4300" b="1" dirty="0" smtClean="0">
                <a:ln w="3175">
                  <a:noFill/>
                </a:ln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Microsoft YaHei" charset="-122"/>
              </a:rPr>
              <a:t>Bayesian neural networks</a:t>
            </a:r>
            <a:endParaRPr lang="en-US" altLang="zh-CN" sz="4300" b="1" dirty="0">
              <a:ln w="3175">
                <a:noFill/>
              </a:ln>
              <a:solidFill>
                <a:srgbClr val="2F5597"/>
              </a:solidFill>
              <a:latin typeface="Arial Rounded MT Bold" panose="020F0704030504030204" pitchFamily="34" charset="0"/>
              <a:ea typeface="微软雅黑" panose="020B0503020204020204" pitchFamily="34" charset="-122"/>
              <a:cs typeface="Microsoft YaHei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039" y="6199186"/>
            <a:ext cx="11520000" cy="34289"/>
          </a:xfrm>
          <a:prstGeom prst="rect">
            <a:avLst/>
          </a:prstGeom>
          <a:solidFill>
            <a:srgbClr val="000064"/>
          </a:solidFill>
          <a:ln w="0">
            <a:solidFill>
              <a:srgbClr val="072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183884"/>
              </a:solidFill>
              <a:ea typeface="微软雅黑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4188533" y="3960585"/>
            <a:ext cx="784644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130000"/>
              </a:lnSpc>
            </a:pPr>
            <a:r>
              <a:rPr lang="en-US" altLang="zh-CN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		Xiao-Xu DONG     (</a:t>
            </a:r>
            <a:r>
              <a:rPr lang="zh-CN" altLang="en-US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董潇旭</a:t>
            </a:r>
            <a:r>
              <a:rPr lang="en-US" altLang="zh-CN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lvl="8">
              <a:lnSpc>
                <a:spcPct val="130000"/>
              </a:lnSpc>
            </a:pPr>
            <a:r>
              <a:rPr lang="en-US" altLang="zh-CN" sz="30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Supervisor:     Hao-Zhao </a:t>
            </a:r>
            <a:r>
              <a:rPr lang="en-US" altLang="zh-CN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LIANG  (</a:t>
            </a:r>
            <a:r>
              <a:rPr lang="zh-CN" altLang="en-US" sz="30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梁豪</a:t>
            </a:r>
            <a:r>
              <a:rPr lang="zh-CN" altLang="en-US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兆</a:t>
            </a:r>
            <a:r>
              <a:rPr lang="en-US" altLang="zh-CN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lvl="8">
              <a:lnSpc>
                <a:spcPct val="130000"/>
              </a:lnSpc>
            </a:pPr>
            <a:r>
              <a:rPr lang="en-US" altLang="zh-CN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Supervisor: 	Li-Sheng GENG     (</a:t>
            </a:r>
            <a:r>
              <a:rPr lang="zh-CN" altLang="en-US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耿立升</a:t>
            </a:r>
            <a:r>
              <a:rPr lang="en-US" altLang="zh-CN" sz="30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0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32E088-3C64-4115-9E2C-B261DA6E1769}"/>
              </a:ext>
            </a:extLst>
          </p:cNvPr>
          <p:cNvSpPr txBox="1"/>
          <p:nvPr/>
        </p:nvSpPr>
        <p:spPr>
          <a:xfrm>
            <a:off x="108156" y="163265"/>
            <a:ext cx="1192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22th CNS International Summer </a:t>
            </a:r>
            <a:r>
              <a:rPr lang="en-US" altLang="zh-CN" sz="2400" i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School(A3F-CNSSS23</a:t>
            </a:r>
            <a:r>
              <a:rPr lang="en-US" altLang="zh-CN" sz="2400" i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)—4~10,August,2023</a:t>
            </a:r>
            <a:endParaRPr lang="zh-CN" altLang="en-US" sz="2400" i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12" descr="https://indico.rcnp.osaka-u.ac.jp/event/1457/logo-249089562.png">
            <a:extLst>
              <a:ext uri="{FF2B5EF4-FFF2-40B4-BE49-F238E27FC236}">
                <a16:creationId xmlns:a16="http://schemas.microsoft.com/office/drawing/2014/main" id="{0568B68D-8E13-4EDD-B584-F6F434BDE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39411" y="5282418"/>
            <a:ext cx="1296832" cy="1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18" y="750272"/>
            <a:ext cx="5280000" cy="136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8" y="750272"/>
            <a:ext cx="6738830" cy="136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9" y="3481757"/>
            <a:ext cx="3600000" cy="27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776">
        <p:cut/>
      </p:transition>
    </mc:Choice>
    <mc:Fallback xmlns="">
      <p:transition advTm="3777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0" y="0"/>
            <a:ext cx="2548571" cy="6858000"/>
          </a:xfrm>
          <a:custGeom>
            <a:avLst/>
            <a:gdLst>
              <a:gd name="connsiteX0" fmla="*/ 2548571 w 2548571"/>
              <a:gd name="connsiteY0" fmla="*/ 0 h 6858000"/>
              <a:gd name="connsiteX1" fmla="*/ 1 w 2548571"/>
              <a:gd name="connsiteY1" fmla="*/ 0 h 6858000"/>
              <a:gd name="connsiteX2" fmla="*/ 1 w 2548571"/>
              <a:gd name="connsiteY2" fmla="*/ 718873 h 6858000"/>
              <a:gd name="connsiteX3" fmla="*/ 71881 w 2548571"/>
              <a:gd name="connsiteY3" fmla="*/ 692564 h 6858000"/>
              <a:gd name="connsiteX4" fmla="*/ 375310 w 2548571"/>
              <a:gd name="connsiteY4" fmla="*/ 646690 h 6858000"/>
              <a:gd name="connsiteX5" fmla="*/ 1395686 w 2548571"/>
              <a:gd name="connsiteY5" fmla="*/ 1667067 h 6858000"/>
              <a:gd name="connsiteX6" fmla="*/ 375310 w 2548571"/>
              <a:gd name="connsiteY6" fmla="*/ 2687443 h 6858000"/>
              <a:gd name="connsiteX7" fmla="*/ 71881 w 2548571"/>
              <a:gd name="connsiteY7" fmla="*/ 2641569 h 6858000"/>
              <a:gd name="connsiteX8" fmla="*/ 1 w 2548571"/>
              <a:gd name="connsiteY8" fmla="*/ 2615260 h 6858000"/>
              <a:gd name="connsiteX9" fmla="*/ 1 w 2548571"/>
              <a:gd name="connsiteY9" fmla="*/ 4184073 h 6858000"/>
              <a:gd name="connsiteX10" fmla="*/ 0 w 2548571"/>
              <a:gd name="connsiteY10" fmla="*/ 4184073 h 6858000"/>
              <a:gd name="connsiteX11" fmla="*/ 0 w 2548571"/>
              <a:gd name="connsiteY11" fmla="*/ 6858000 h 6858000"/>
              <a:gd name="connsiteX12" fmla="*/ 2548570 w 2548571"/>
              <a:gd name="connsiteY12" fmla="*/ 6858000 h 6858000"/>
              <a:gd name="connsiteX13" fmla="*/ 2548570 w 2548571"/>
              <a:gd name="connsiteY13" fmla="*/ 4992255 h 6858000"/>
              <a:gd name="connsiteX14" fmla="*/ 2548571 w 2548571"/>
              <a:gd name="connsiteY14" fmla="*/ 4992255 h 6858000"/>
              <a:gd name="connsiteX15" fmla="*/ 2548571 w 2548571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8571" h="6858000">
                <a:moveTo>
                  <a:pt x="2548571" y="0"/>
                </a:moveTo>
                <a:lnTo>
                  <a:pt x="1" y="0"/>
                </a:lnTo>
                <a:lnTo>
                  <a:pt x="1" y="718873"/>
                </a:lnTo>
                <a:lnTo>
                  <a:pt x="71881" y="692564"/>
                </a:lnTo>
                <a:cubicBezTo>
                  <a:pt x="167735" y="662751"/>
                  <a:pt x="269646" y="646690"/>
                  <a:pt x="375310" y="646690"/>
                </a:cubicBezTo>
                <a:cubicBezTo>
                  <a:pt x="938848" y="646690"/>
                  <a:pt x="1395686" y="1103528"/>
                  <a:pt x="1395686" y="1667067"/>
                </a:cubicBezTo>
                <a:cubicBezTo>
                  <a:pt x="1395686" y="2230605"/>
                  <a:pt x="938848" y="2687443"/>
                  <a:pt x="375310" y="2687443"/>
                </a:cubicBezTo>
                <a:cubicBezTo>
                  <a:pt x="269646" y="2687443"/>
                  <a:pt x="167735" y="2671383"/>
                  <a:pt x="71881" y="2641569"/>
                </a:cubicBezTo>
                <a:lnTo>
                  <a:pt x="1" y="2615260"/>
                </a:lnTo>
                <a:lnTo>
                  <a:pt x="1" y="4184073"/>
                </a:lnTo>
                <a:lnTo>
                  <a:pt x="0" y="4184073"/>
                </a:lnTo>
                <a:lnTo>
                  <a:pt x="0" y="6858000"/>
                </a:lnTo>
                <a:lnTo>
                  <a:pt x="2548570" y="6858000"/>
                </a:lnTo>
                <a:lnTo>
                  <a:pt x="2548570" y="4992255"/>
                </a:lnTo>
                <a:lnTo>
                  <a:pt x="2548571" y="4992255"/>
                </a:lnTo>
                <a:lnTo>
                  <a:pt x="254857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extBox 37"/>
          <p:cNvSpPr>
            <a:spLocks noChangeArrowheads="1"/>
          </p:cNvSpPr>
          <p:nvPr/>
        </p:nvSpPr>
        <p:spPr bwMode="auto">
          <a:xfrm>
            <a:off x="1663119" y="1209974"/>
            <a:ext cx="4737681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Contents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3008000" y="5429119"/>
            <a:ext cx="2167581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200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4"/>
          <p:cNvSpPr txBox="1"/>
          <p:nvPr/>
        </p:nvSpPr>
        <p:spPr>
          <a:xfrm>
            <a:off x="2972858" y="4755514"/>
            <a:ext cx="501772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discussions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4"/>
          <p:cNvSpPr txBox="1"/>
          <p:nvPr/>
        </p:nvSpPr>
        <p:spPr>
          <a:xfrm>
            <a:off x="2972858" y="3804753"/>
            <a:ext cx="4866269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Theoretical framework</a:t>
            </a:r>
            <a:endParaRPr lang="en-US" altLang="zh-CN" sz="3200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2976500" y="2632936"/>
            <a:ext cx="2672142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2207627" y="4750630"/>
            <a:ext cx="630000" cy="630000"/>
            <a:chOff x="4840168" y="2373480"/>
            <a:chExt cx="522572" cy="522572"/>
          </a:xfrm>
          <a:solidFill>
            <a:srgbClr val="1F8EB9"/>
          </a:solidFill>
        </p:grpSpPr>
        <p:sp>
          <p:nvSpPr>
            <p:cNvPr id="21" name="椭圆 20"/>
            <p:cNvSpPr/>
            <p:nvPr/>
          </p:nvSpPr>
          <p:spPr>
            <a:xfrm>
              <a:off x="4840168" y="2373480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247578" y="5742632"/>
            <a:ext cx="630000" cy="630000"/>
            <a:chOff x="4840168" y="3971584"/>
            <a:chExt cx="522572" cy="522572"/>
          </a:xfrm>
          <a:solidFill>
            <a:srgbClr val="1F8EB9"/>
          </a:solidFill>
        </p:grpSpPr>
        <p:sp>
          <p:nvSpPr>
            <p:cNvPr id="24" name="椭圆 23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grpFill/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207627" y="2960033"/>
            <a:ext cx="630000" cy="630000"/>
            <a:chOff x="6501056" y="1873013"/>
            <a:chExt cx="696763" cy="696763"/>
          </a:xfrm>
        </p:grpSpPr>
        <p:sp>
          <p:nvSpPr>
            <p:cNvPr id="31" name="椭圆 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207627" y="3855331"/>
            <a:ext cx="630000" cy="630000"/>
            <a:chOff x="6501056" y="2921024"/>
            <a:chExt cx="696763" cy="696763"/>
          </a:xfrm>
          <a:solidFill>
            <a:srgbClr val="1F8EB9"/>
          </a:solidFill>
        </p:grpSpPr>
        <p:sp>
          <p:nvSpPr>
            <p:cNvPr id="36" name="椭圆 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grpFill/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9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35">
        <p14:doors dir="vert"/>
      </p:transition>
    </mc:Choice>
    <mc:Fallback xmlns="">
      <p:transition spd="slow" advTm="1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6906506" y="2098108"/>
            <a:ext cx="5668548" cy="38512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55" y="-116506"/>
            <a:ext cx="9987922" cy="1305958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Root-mean-square deviation (RMSD)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70443" y="4931441"/>
                <a:ext cx="8180371" cy="174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3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</m:t>
                        </m:r>
                      </m:sub>
                    </m:sSub>
                    <m:r>
                      <a:rPr lang="en-US" altLang="zh-CN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&lt;0.02 </m:t>
                    </m:r>
                  </m:oMath>
                </a14:m>
                <a:r>
                  <a:rPr lang="en-US" altLang="zh-CN" sz="3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d>
                          <m:dPr>
                            <m:ctrlPr>
                              <a:rPr lang="en-US" altLang="zh-CN" sz="3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3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3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3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𝟎𝟏𝟒</m:t>
                    </m:r>
                  </m:oMath>
                </a14:m>
                <a:r>
                  <a:rPr lang="en-US" altLang="zh-CN" sz="3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fm; </a:t>
                </a:r>
                <a:endParaRPr lang="en-US" altLang="zh-CN" sz="3300" dirty="0" smtClean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Wingdings" panose="05000000000000000000" pitchFamily="2" charset="2"/>
                  <a:buChar char="ü"/>
                </a:pPr>
                <a:r>
                  <a:rPr lang="en-US" altLang="zh-CN" sz="33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effective inputs, higher precision;</a:t>
                </a:r>
              </a:p>
              <a:p>
                <a:pPr marL="514350" indent="-514350">
                  <a:buFont typeface="Wingdings" panose="05000000000000000000" pitchFamily="2" charset="2"/>
                  <a:buChar char="ü"/>
                </a:pPr>
                <a:r>
                  <a:rPr lang="en-US" altLang="zh-CN" sz="3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Stable predictions in different mass region.</a:t>
                </a:r>
                <a:r>
                  <a:rPr lang="en-US" altLang="zh-CN" sz="3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" y="4931441"/>
                <a:ext cx="8180371" cy="1744965"/>
              </a:xfrm>
              <a:prstGeom prst="rect">
                <a:avLst/>
              </a:prstGeom>
              <a:blipFill>
                <a:blip r:embed="rId5"/>
                <a:stretch>
                  <a:fillRect l="-1788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22" y="1288792"/>
            <a:ext cx="7200000" cy="35433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2237" y="73448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Xiao-Xu Dong, et al., Phys</a:t>
            </a:r>
            <a:r>
              <a:rPr lang="fr-FR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Lett. B 838, </a:t>
            </a:r>
            <a:r>
              <a:rPr lang="fr-FR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137726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(2023) </a:t>
            </a:r>
            <a:endParaRPr lang="fr-FR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7108789" y="2413016"/>
            <a:ext cx="15560" cy="21302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87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69373">
        <p:fade/>
      </p:transition>
    </mc:Choice>
    <mc:Fallback xmlns="">
      <p:transition advTm="69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13"/>
          <p:cNvSpPr txBox="1">
            <a:spLocks/>
          </p:cNvSpPr>
          <p:nvPr/>
        </p:nvSpPr>
        <p:spPr>
          <a:xfrm>
            <a:off x="65663" y="6282690"/>
            <a:ext cx="11538733" cy="49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better </a:t>
            </a: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traditional theories or ML methods.</a:t>
            </a:r>
            <a:endParaRPr lang="en-US" altLang="zh-CN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3" y="1163879"/>
            <a:ext cx="8280000" cy="51426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536" y="44161"/>
            <a:ext cx="10945860" cy="8979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Odd-even staggering (Ca)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00" y="1102117"/>
            <a:ext cx="3960000" cy="30646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679" y="3633442"/>
            <a:ext cx="3240000" cy="2533184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63075" y="6492875"/>
            <a:ext cx="2743200" cy="365125"/>
          </a:xfrm>
        </p:spPr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337911" y="2482580"/>
            <a:ext cx="1559293" cy="6352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968875" y="2725525"/>
            <a:ext cx="691873" cy="8042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968875" y="4270708"/>
            <a:ext cx="691873" cy="13726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874503" y="524106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88308" y="1085837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 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102, 024307 (2020).</a:t>
            </a:r>
            <a:endParaRPr lang="zh-CN" altLang="en-US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93117" y="3547404"/>
            <a:ext cx="2167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Chin. Phys. C 46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074105 (2022) 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内容占位符 13"/>
          <p:cNvSpPr txBox="1">
            <a:spLocks/>
          </p:cNvSpPr>
          <p:nvPr/>
        </p:nvSpPr>
        <p:spPr>
          <a:xfrm>
            <a:off x="72433" y="6274167"/>
            <a:ext cx="11538733" cy="49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for 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proton-rich </a:t>
            </a: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area.</a:t>
            </a:r>
            <a:endParaRPr lang="en-US" altLang="zh-CN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72433" y="6284452"/>
            <a:ext cx="11538733" cy="4911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agreement with experimental data  for 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zh-C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isotopes.</a:t>
            </a:r>
            <a:endParaRPr lang="en-US" altLang="zh-CN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1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28354">
        <p:fade/>
      </p:transition>
    </mc:Choice>
    <mc:Fallback xmlns="">
      <p:transition advTm="28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9" grpId="0" animBg="1"/>
      <p:bldP spid="11" grpId="0" animBg="1"/>
      <p:bldP spid="12" grpId="0" animBg="1"/>
      <p:bldP spid="13" grpId="0"/>
      <p:bldP spid="3" grpId="0"/>
      <p:bldP spid="16" grpId="0"/>
      <p:bldP spid="18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3" y="885219"/>
            <a:ext cx="7200000" cy="4450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06" y="3433776"/>
            <a:ext cx="5400000" cy="3337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06" y="392632"/>
            <a:ext cx="5400000" cy="3337913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63075" y="6492875"/>
            <a:ext cx="2743200" cy="365125"/>
          </a:xfrm>
        </p:spPr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536" y="44161"/>
            <a:ext cx="10945860" cy="8979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Extrapolation ability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3"/>
              <p:cNvSpPr>
                <a:spLocks noGrp="1"/>
              </p:cNvSpPr>
              <p:nvPr>
                <p:ph idx="1"/>
              </p:nvPr>
            </p:nvSpPr>
            <p:spPr>
              <a:xfrm>
                <a:off x="308322" y="5335770"/>
                <a:ext cx="6928682" cy="1351266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predictions of the charge radii for nuclei “</a:t>
                </a:r>
                <a:r>
                  <a:rPr lang="en-US" altLang="zh-CN" sz="3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 away</a:t>
                </a:r>
                <a:r>
                  <a:rPr lang="en-US" altLang="zh-CN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from the data set(A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→28</m:t>
                    </m:r>
                  </m:oMath>
                </a14:m>
                <a:r>
                  <a:rPr lang="en-US" altLang="zh-CN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ΔA</m:t>
                    </m:r>
                    <m:r>
                      <a:rPr lang="en-US" altLang="zh-CN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→12</m:t>
                    </m:r>
                  </m:oMath>
                </a14:m>
                <a:r>
                  <a:rPr lang="en-US" altLang="zh-CN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we use.</a:t>
                </a:r>
              </a:p>
            </p:txBody>
          </p:sp>
        </mc:Choice>
        <mc:Fallback xmlns="">
          <p:sp>
            <p:nvSpPr>
              <p:cNvPr id="14" name="内容占位符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322" y="5335770"/>
                <a:ext cx="6928682" cy="1351266"/>
              </a:xfrm>
              <a:blipFill>
                <a:blip r:embed="rId7"/>
                <a:stretch>
                  <a:fillRect l="-2025" t="-9910" b="-18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/>
          <p:nvPr/>
        </p:nvCxnSpPr>
        <p:spPr>
          <a:xfrm flipV="1">
            <a:off x="2435192" y="2897203"/>
            <a:ext cx="5361271" cy="34747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435192" y="5787690"/>
            <a:ext cx="5361271" cy="5842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54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41981">
        <p:fade/>
      </p:transition>
    </mc:Choice>
    <mc:Fallback xmlns="">
      <p:transition advTm="41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0" y="0"/>
            <a:ext cx="2548571" cy="6858000"/>
          </a:xfrm>
          <a:custGeom>
            <a:avLst/>
            <a:gdLst>
              <a:gd name="connsiteX0" fmla="*/ 2548571 w 2548571"/>
              <a:gd name="connsiteY0" fmla="*/ 0 h 6858000"/>
              <a:gd name="connsiteX1" fmla="*/ 1 w 2548571"/>
              <a:gd name="connsiteY1" fmla="*/ 0 h 6858000"/>
              <a:gd name="connsiteX2" fmla="*/ 1 w 2548571"/>
              <a:gd name="connsiteY2" fmla="*/ 718873 h 6858000"/>
              <a:gd name="connsiteX3" fmla="*/ 71881 w 2548571"/>
              <a:gd name="connsiteY3" fmla="*/ 692564 h 6858000"/>
              <a:gd name="connsiteX4" fmla="*/ 375310 w 2548571"/>
              <a:gd name="connsiteY4" fmla="*/ 646690 h 6858000"/>
              <a:gd name="connsiteX5" fmla="*/ 1395686 w 2548571"/>
              <a:gd name="connsiteY5" fmla="*/ 1667067 h 6858000"/>
              <a:gd name="connsiteX6" fmla="*/ 375310 w 2548571"/>
              <a:gd name="connsiteY6" fmla="*/ 2687443 h 6858000"/>
              <a:gd name="connsiteX7" fmla="*/ 71881 w 2548571"/>
              <a:gd name="connsiteY7" fmla="*/ 2641569 h 6858000"/>
              <a:gd name="connsiteX8" fmla="*/ 1 w 2548571"/>
              <a:gd name="connsiteY8" fmla="*/ 2615260 h 6858000"/>
              <a:gd name="connsiteX9" fmla="*/ 1 w 2548571"/>
              <a:gd name="connsiteY9" fmla="*/ 4184073 h 6858000"/>
              <a:gd name="connsiteX10" fmla="*/ 0 w 2548571"/>
              <a:gd name="connsiteY10" fmla="*/ 4184073 h 6858000"/>
              <a:gd name="connsiteX11" fmla="*/ 0 w 2548571"/>
              <a:gd name="connsiteY11" fmla="*/ 6858000 h 6858000"/>
              <a:gd name="connsiteX12" fmla="*/ 2548570 w 2548571"/>
              <a:gd name="connsiteY12" fmla="*/ 6858000 h 6858000"/>
              <a:gd name="connsiteX13" fmla="*/ 2548570 w 2548571"/>
              <a:gd name="connsiteY13" fmla="*/ 4992255 h 6858000"/>
              <a:gd name="connsiteX14" fmla="*/ 2548571 w 2548571"/>
              <a:gd name="connsiteY14" fmla="*/ 4992255 h 6858000"/>
              <a:gd name="connsiteX15" fmla="*/ 2548571 w 2548571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8571" h="6858000">
                <a:moveTo>
                  <a:pt x="2548571" y="0"/>
                </a:moveTo>
                <a:lnTo>
                  <a:pt x="1" y="0"/>
                </a:lnTo>
                <a:lnTo>
                  <a:pt x="1" y="718873"/>
                </a:lnTo>
                <a:lnTo>
                  <a:pt x="71881" y="692564"/>
                </a:lnTo>
                <a:cubicBezTo>
                  <a:pt x="167735" y="662751"/>
                  <a:pt x="269646" y="646690"/>
                  <a:pt x="375310" y="646690"/>
                </a:cubicBezTo>
                <a:cubicBezTo>
                  <a:pt x="938848" y="646690"/>
                  <a:pt x="1395686" y="1103528"/>
                  <a:pt x="1395686" y="1667067"/>
                </a:cubicBezTo>
                <a:cubicBezTo>
                  <a:pt x="1395686" y="2230605"/>
                  <a:pt x="938848" y="2687443"/>
                  <a:pt x="375310" y="2687443"/>
                </a:cubicBezTo>
                <a:cubicBezTo>
                  <a:pt x="269646" y="2687443"/>
                  <a:pt x="167735" y="2671383"/>
                  <a:pt x="71881" y="2641569"/>
                </a:cubicBezTo>
                <a:lnTo>
                  <a:pt x="1" y="2615260"/>
                </a:lnTo>
                <a:lnTo>
                  <a:pt x="1" y="4184073"/>
                </a:lnTo>
                <a:lnTo>
                  <a:pt x="0" y="4184073"/>
                </a:lnTo>
                <a:lnTo>
                  <a:pt x="0" y="6858000"/>
                </a:lnTo>
                <a:lnTo>
                  <a:pt x="2548570" y="6858000"/>
                </a:lnTo>
                <a:lnTo>
                  <a:pt x="2548570" y="4992255"/>
                </a:lnTo>
                <a:lnTo>
                  <a:pt x="2548571" y="4992255"/>
                </a:lnTo>
                <a:lnTo>
                  <a:pt x="254857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extBox 37"/>
          <p:cNvSpPr>
            <a:spLocks noChangeArrowheads="1"/>
          </p:cNvSpPr>
          <p:nvPr/>
        </p:nvSpPr>
        <p:spPr bwMode="auto">
          <a:xfrm>
            <a:off x="1663119" y="1209974"/>
            <a:ext cx="4737681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Contents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3008000" y="5429119"/>
            <a:ext cx="2167581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4"/>
          <p:cNvSpPr txBox="1"/>
          <p:nvPr/>
        </p:nvSpPr>
        <p:spPr>
          <a:xfrm>
            <a:off x="2972858" y="4755514"/>
            <a:ext cx="501772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discussions</a:t>
            </a:r>
          </a:p>
        </p:txBody>
      </p:sp>
      <p:sp>
        <p:nvSpPr>
          <p:cNvPr id="13" name="TextBox 64"/>
          <p:cNvSpPr txBox="1"/>
          <p:nvPr/>
        </p:nvSpPr>
        <p:spPr>
          <a:xfrm>
            <a:off x="2972858" y="3804753"/>
            <a:ext cx="4866269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Theoretical framework</a:t>
            </a:r>
          </a:p>
        </p:txBody>
      </p:sp>
      <p:sp>
        <p:nvSpPr>
          <p:cNvPr id="14" name="TextBox 64"/>
          <p:cNvSpPr txBox="1"/>
          <p:nvPr/>
        </p:nvSpPr>
        <p:spPr>
          <a:xfrm>
            <a:off x="2976500" y="2632936"/>
            <a:ext cx="2672142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2207627" y="4750630"/>
            <a:ext cx="630000" cy="630000"/>
            <a:chOff x="4840168" y="2373480"/>
            <a:chExt cx="522572" cy="522572"/>
          </a:xfrm>
          <a:solidFill>
            <a:srgbClr val="1F8EB9"/>
          </a:solidFill>
        </p:grpSpPr>
        <p:sp>
          <p:nvSpPr>
            <p:cNvPr id="21" name="椭圆 20"/>
            <p:cNvSpPr/>
            <p:nvPr/>
          </p:nvSpPr>
          <p:spPr>
            <a:xfrm>
              <a:off x="4840168" y="2373480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1453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247578" y="5742632"/>
            <a:ext cx="630000" cy="630000"/>
            <a:chOff x="4840168" y="3971584"/>
            <a:chExt cx="522572" cy="522572"/>
          </a:xfrm>
          <a:solidFill>
            <a:srgbClr val="1F8EB9"/>
          </a:solidFill>
        </p:grpSpPr>
        <p:sp>
          <p:nvSpPr>
            <p:cNvPr id="24" name="椭圆 23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grpFill/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207627" y="2960033"/>
            <a:ext cx="630000" cy="630000"/>
            <a:chOff x="6501056" y="1873013"/>
            <a:chExt cx="696763" cy="696763"/>
          </a:xfrm>
        </p:grpSpPr>
        <p:sp>
          <p:nvSpPr>
            <p:cNvPr id="31" name="椭圆 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207627" y="3855331"/>
            <a:ext cx="630000" cy="630000"/>
            <a:chOff x="6501056" y="2921024"/>
            <a:chExt cx="696763" cy="696763"/>
          </a:xfrm>
          <a:solidFill>
            <a:srgbClr val="1F8EB9"/>
          </a:solidFill>
        </p:grpSpPr>
        <p:sp>
          <p:nvSpPr>
            <p:cNvPr id="36" name="椭圆 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grpFill/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75">
        <p14:doors dir="vert"/>
      </p:transition>
    </mc:Choice>
    <mc:Fallback xmlns="">
      <p:transition spd="slow" advTm="24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6802" y="1206050"/>
                <a:ext cx="11641393" cy="565195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kumimoji="1" lang="en-US" altLang="zh-CN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Construct </a:t>
                </a:r>
                <a:r>
                  <a:rPr kumimoji="1" lang="en-US" altLang="zh-CN" b="1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 NP-BNN6(D6) model</a:t>
                </a:r>
                <a:r>
                  <a:rPr kumimoji="1" lang="en-US" altLang="zh-CN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b="1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making accurate predictions of nuclear charge radii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0.014 </a:t>
                </a:r>
                <a:r>
                  <a:rPr lang="en-US" altLang="zh-CN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giving accurate predictions 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</a:t>
                </a:r>
                <a:r>
                  <a:rPr kumimoji="1" lang="en-US" altLang="zh-C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calcium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isotopes and </a:t>
                </a:r>
                <a:r>
                  <a:rPr kumimoji="1" lang="en-US" altLang="zh-CN" b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lighter isotopic and isotonic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chains</a:t>
                </a:r>
                <a:r>
                  <a:rPr lang="en-US" altLang="zh-C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kumimoji="1" lang="en-US" altLang="zh-CN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With more effective </a:t>
                </a:r>
                <a:r>
                  <a:rPr kumimoji="1" lang="en-US" altLang="zh-CN" b="1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prior physical information</a:t>
                </a:r>
                <a:r>
                  <a:rPr kumimoji="1" lang="en-US" altLang="zh-CN" dirty="0" smtClean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ML methods can make better predictions when data are not enough.</a:t>
                </a: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802" y="1206050"/>
                <a:ext cx="11641393" cy="5651950"/>
              </a:xfrm>
              <a:blipFill>
                <a:blip r:embed="rId3"/>
                <a:stretch>
                  <a:fillRect l="-942" r="-1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4489" y="81766"/>
            <a:ext cx="7886700" cy="957532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Summary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9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62682">
        <p:fade/>
      </p:transition>
    </mc:Choice>
    <mc:Fallback xmlns="">
      <p:transition advTm="626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25BB0B-B622-4034-94A9-933A33B4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C2F7C-2519-441F-953F-DCAD10EF44A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FDA36E98-6E45-4FED-AA83-81B94341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8" y="2296840"/>
            <a:ext cx="11267767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5400" b="1" dirty="0">
                <a:ln w="3175">
                  <a:solidFill>
                    <a:srgbClr val="C00000"/>
                  </a:solidFill>
                </a:ln>
                <a:solidFill>
                  <a:srgbClr val="1453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zh-CN" sz="6600" b="1" dirty="0">
                <a:ln w="3175">
                  <a:noFill/>
                </a:ln>
                <a:solidFill>
                  <a:srgbClr val="1453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Thanks for your attention</a:t>
            </a:r>
            <a:r>
              <a:rPr lang="zh-CN" altLang="en-US" sz="6600" b="1" dirty="0">
                <a:ln w="3175">
                  <a:noFill/>
                </a:ln>
                <a:solidFill>
                  <a:srgbClr val="1453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！</a:t>
            </a:r>
            <a:endParaRPr lang="en-US" altLang="zh-CN" sz="6600" b="1" dirty="0">
              <a:ln w="3175">
                <a:noFill/>
              </a:ln>
              <a:solidFill>
                <a:srgbClr val="1453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 descr="C:\Users\lenovo\Desktop\030.jpg">
            <a:extLst>
              <a:ext uri="{FF2B5EF4-FFF2-40B4-BE49-F238E27FC236}">
                <a16:creationId xmlns:a16="http://schemas.microsoft.com/office/drawing/2014/main" id="{946D78C6-BB9E-42F8-B6EB-25FA1ADB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244" y="3926970"/>
            <a:ext cx="4859517" cy="2520000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A187DC-0610-4856-A900-B80D10E65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0" b="6028"/>
          <a:stretch/>
        </p:blipFill>
        <p:spPr>
          <a:xfrm>
            <a:off x="763543" y="3926970"/>
            <a:ext cx="4859519" cy="2520000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75" y="626383"/>
            <a:ext cx="5280000" cy="136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2" y="648981"/>
            <a:ext cx="673883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79">
        <p14:doors dir="vert"/>
      </p:transition>
    </mc:Choice>
    <mc:Fallback xmlns="">
      <p:transition spd="slow" advTm="18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0" y="0"/>
            <a:ext cx="2548571" cy="6858000"/>
          </a:xfrm>
          <a:custGeom>
            <a:avLst/>
            <a:gdLst>
              <a:gd name="connsiteX0" fmla="*/ 2548571 w 2548571"/>
              <a:gd name="connsiteY0" fmla="*/ 0 h 6858000"/>
              <a:gd name="connsiteX1" fmla="*/ 1 w 2548571"/>
              <a:gd name="connsiteY1" fmla="*/ 0 h 6858000"/>
              <a:gd name="connsiteX2" fmla="*/ 1 w 2548571"/>
              <a:gd name="connsiteY2" fmla="*/ 718873 h 6858000"/>
              <a:gd name="connsiteX3" fmla="*/ 71881 w 2548571"/>
              <a:gd name="connsiteY3" fmla="*/ 692564 h 6858000"/>
              <a:gd name="connsiteX4" fmla="*/ 375310 w 2548571"/>
              <a:gd name="connsiteY4" fmla="*/ 646690 h 6858000"/>
              <a:gd name="connsiteX5" fmla="*/ 1395686 w 2548571"/>
              <a:gd name="connsiteY5" fmla="*/ 1667067 h 6858000"/>
              <a:gd name="connsiteX6" fmla="*/ 375310 w 2548571"/>
              <a:gd name="connsiteY6" fmla="*/ 2687443 h 6858000"/>
              <a:gd name="connsiteX7" fmla="*/ 71881 w 2548571"/>
              <a:gd name="connsiteY7" fmla="*/ 2641569 h 6858000"/>
              <a:gd name="connsiteX8" fmla="*/ 1 w 2548571"/>
              <a:gd name="connsiteY8" fmla="*/ 2615260 h 6858000"/>
              <a:gd name="connsiteX9" fmla="*/ 1 w 2548571"/>
              <a:gd name="connsiteY9" fmla="*/ 4184073 h 6858000"/>
              <a:gd name="connsiteX10" fmla="*/ 0 w 2548571"/>
              <a:gd name="connsiteY10" fmla="*/ 4184073 h 6858000"/>
              <a:gd name="connsiteX11" fmla="*/ 0 w 2548571"/>
              <a:gd name="connsiteY11" fmla="*/ 6858000 h 6858000"/>
              <a:gd name="connsiteX12" fmla="*/ 2548570 w 2548571"/>
              <a:gd name="connsiteY12" fmla="*/ 6858000 h 6858000"/>
              <a:gd name="connsiteX13" fmla="*/ 2548570 w 2548571"/>
              <a:gd name="connsiteY13" fmla="*/ 4992255 h 6858000"/>
              <a:gd name="connsiteX14" fmla="*/ 2548571 w 2548571"/>
              <a:gd name="connsiteY14" fmla="*/ 4992255 h 6858000"/>
              <a:gd name="connsiteX15" fmla="*/ 2548571 w 2548571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8571" h="6858000">
                <a:moveTo>
                  <a:pt x="2548571" y="0"/>
                </a:moveTo>
                <a:lnTo>
                  <a:pt x="1" y="0"/>
                </a:lnTo>
                <a:lnTo>
                  <a:pt x="1" y="718873"/>
                </a:lnTo>
                <a:lnTo>
                  <a:pt x="71881" y="692564"/>
                </a:lnTo>
                <a:cubicBezTo>
                  <a:pt x="167735" y="662751"/>
                  <a:pt x="269646" y="646690"/>
                  <a:pt x="375310" y="646690"/>
                </a:cubicBezTo>
                <a:cubicBezTo>
                  <a:pt x="938848" y="646690"/>
                  <a:pt x="1395686" y="1103528"/>
                  <a:pt x="1395686" y="1667067"/>
                </a:cubicBezTo>
                <a:cubicBezTo>
                  <a:pt x="1395686" y="2230605"/>
                  <a:pt x="938848" y="2687443"/>
                  <a:pt x="375310" y="2687443"/>
                </a:cubicBezTo>
                <a:cubicBezTo>
                  <a:pt x="269646" y="2687443"/>
                  <a:pt x="167735" y="2671383"/>
                  <a:pt x="71881" y="2641569"/>
                </a:cubicBezTo>
                <a:lnTo>
                  <a:pt x="1" y="2615260"/>
                </a:lnTo>
                <a:lnTo>
                  <a:pt x="1" y="4184073"/>
                </a:lnTo>
                <a:lnTo>
                  <a:pt x="0" y="4184073"/>
                </a:lnTo>
                <a:lnTo>
                  <a:pt x="0" y="6858000"/>
                </a:lnTo>
                <a:lnTo>
                  <a:pt x="2548570" y="6858000"/>
                </a:lnTo>
                <a:lnTo>
                  <a:pt x="2548570" y="4992255"/>
                </a:lnTo>
                <a:lnTo>
                  <a:pt x="2548571" y="4992255"/>
                </a:lnTo>
                <a:lnTo>
                  <a:pt x="254857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extBox 37"/>
          <p:cNvSpPr>
            <a:spLocks noChangeArrowheads="1"/>
          </p:cNvSpPr>
          <p:nvPr/>
        </p:nvSpPr>
        <p:spPr bwMode="auto">
          <a:xfrm>
            <a:off x="1663119" y="1209974"/>
            <a:ext cx="4737681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Contents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3008000" y="5429119"/>
            <a:ext cx="2167581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200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4"/>
          <p:cNvSpPr txBox="1"/>
          <p:nvPr/>
        </p:nvSpPr>
        <p:spPr>
          <a:xfrm>
            <a:off x="2972858" y="4755514"/>
            <a:ext cx="501772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discussions</a:t>
            </a:r>
          </a:p>
        </p:txBody>
      </p:sp>
      <p:sp>
        <p:nvSpPr>
          <p:cNvPr id="13" name="TextBox 64"/>
          <p:cNvSpPr txBox="1"/>
          <p:nvPr/>
        </p:nvSpPr>
        <p:spPr>
          <a:xfrm>
            <a:off x="2972858" y="3804753"/>
            <a:ext cx="4866269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Theoretical framework</a:t>
            </a:r>
          </a:p>
        </p:txBody>
      </p:sp>
      <p:sp>
        <p:nvSpPr>
          <p:cNvPr id="14" name="TextBox 64"/>
          <p:cNvSpPr txBox="1"/>
          <p:nvPr/>
        </p:nvSpPr>
        <p:spPr>
          <a:xfrm>
            <a:off x="2976500" y="2632936"/>
            <a:ext cx="2672142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2207627" y="4750630"/>
            <a:ext cx="630000" cy="630000"/>
            <a:chOff x="4840168" y="2373480"/>
            <a:chExt cx="522572" cy="522572"/>
          </a:xfrm>
          <a:solidFill>
            <a:srgbClr val="1F8EB9"/>
          </a:solidFill>
        </p:grpSpPr>
        <p:sp>
          <p:nvSpPr>
            <p:cNvPr id="21" name="椭圆 20"/>
            <p:cNvSpPr/>
            <p:nvPr/>
          </p:nvSpPr>
          <p:spPr>
            <a:xfrm>
              <a:off x="4840168" y="2373480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1453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247578" y="5742632"/>
            <a:ext cx="630000" cy="630000"/>
            <a:chOff x="4840168" y="3971584"/>
            <a:chExt cx="522572" cy="522572"/>
          </a:xfrm>
          <a:solidFill>
            <a:srgbClr val="1F8EB9"/>
          </a:solidFill>
        </p:grpSpPr>
        <p:sp>
          <p:nvSpPr>
            <p:cNvPr id="24" name="椭圆 23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grpFill/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207627" y="2960033"/>
            <a:ext cx="630000" cy="630000"/>
            <a:chOff x="6501056" y="1873013"/>
            <a:chExt cx="696763" cy="696763"/>
          </a:xfrm>
        </p:grpSpPr>
        <p:sp>
          <p:nvSpPr>
            <p:cNvPr id="31" name="椭圆 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207627" y="3855331"/>
            <a:ext cx="630000" cy="630000"/>
            <a:chOff x="6501056" y="2921024"/>
            <a:chExt cx="696763" cy="696763"/>
          </a:xfrm>
          <a:solidFill>
            <a:srgbClr val="1F8EB9"/>
          </a:solidFill>
        </p:grpSpPr>
        <p:sp>
          <p:nvSpPr>
            <p:cNvPr id="36" name="椭圆 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grpFill/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56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20">
        <p14:window dir="vert"/>
      </p:transition>
    </mc:Choice>
    <mc:Fallback xmlns="">
      <p:transition spd="slow" advTm="22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0" y="0"/>
            <a:ext cx="2548571" cy="6858000"/>
          </a:xfrm>
          <a:custGeom>
            <a:avLst/>
            <a:gdLst>
              <a:gd name="connsiteX0" fmla="*/ 2548571 w 2548571"/>
              <a:gd name="connsiteY0" fmla="*/ 0 h 6858000"/>
              <a:gd name="connsiteX1" fmla="*/ 1 w 2548571"/>
              <a:gd name="connsiteY1" fmla="*/ 0 h 6858000"/>
              <a:gd name="connsiteX2" fmla="*/ 1 w 2548571"/>
              <a:gd name="connsiteY2" fmla="*/ 718873 h 6858000"/>
              <a:gd name="connsiteX3" fmla="*/ 71881 w 2548571"/>
              <a:gd name="connsiteY3" fmla="*/ 692564 h 6858000"/>
              <a:gd name="connsiteX4" fmla="*/ 375310 w 2548571"/>
              <a:gd name="connsiteY4" fmla="*/ 646690 h 6858000"/>
              <a:gd name="connsiteX5" fmla="*/ 1395686 w 2548571"/>
              <a:gd name="connsiteY5" fmla="*/ 1667067 h 6858000"/>
              <a:gd name="connsiteX6" fmla="*/ 375310 w 2548571"/>
              <a:gd name="connsiteY6" fmla="*/ 2687443 h 6858000"/>
              <a:gd name="connsiteX7" fmla="*/ 71881 w 2548571"/>
              <a:gd name="connsiteY7" fmla="*/ 2641569 h 6858000"/>
              <a:gd name="connsiteX8" fmla="*/ 1 w 2548571"/>
              <a:gd name="connsiteY8" fmla="*/ 2615260 h 6858000"/>
              <a:gd name="connsiteX9" fmla="*/ 1 w 2548571"/>
              <a:gd name="connsiteY9" fmla="*/ 4184073 h 6858000"/>
              <a:gd name="connsiteX10" fmla="*/ 0 w 2548571"/>
              <a:gd name="connsiteY10" fmla="*/ 4184073 h 6858000"/>
              <a:gd name="connsiteX11" fmla="*/ 0 w 2548571"/>
              <a:gd name="connsiteY11" fmla="*/ 6858000 h 6858000"/>
              <a:gd name="connsiteX12" fmla="*/ 2548570 w 2548571"/>
              <a:gd name="connsiteY12" fmla="*/ 6858000 h 6858000"/>
              <a:gd name="connsiteX13" fmla="*/ 2548570 w 2548571"/>
              <a:gd name="connsiteY13" fmla="*/ 4992255 h 6858000"/>
              <a:gd name="connsiteX14" fmla="*/ 2548571 w 2548571"/>
              <a:gd name="connsiteY14" fmla="*/ 4992255 h 6858000"/>
              <a:gd name="connsiteX15" fmla="*/ 2548571 w 2548571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8571" h="6858000">
                <a:moveTo>
                  <a:pt x="2548571" y="0"/>
                </a:moveTo>
                <a:lnTo>
                  <a:pt x="1" y="0"/>
                </a:lnTo>
                <a:lnTo>
                  <a:pt x="1" y="718873"/>
                </a:lnTo>
                <a:lnTo>
                  <a:pt x="71881" y="692564"/>
                </a:lnTo>
                <a:cubicBezTo>
                  <a:pt x="167735" y="662751"/>
                  <a:pt x="269646" y="646690"/>
                  <a:pt x="375310" y="646690"/>
                </a:cubicBezTo>
                <a:cubicBezTo>
                  <a:pt x="938848" y="646690"/>
                  <a:pt x="1395686" y="1103528"/>
                  <a:pt x="1395686" y="1667067"/>
                </a:cubicBezTo>
                <a:cubicBezTo>
                  <a:pt x="1395686" y="2230605"/>
                  <a:pt x="938848" y="2687443"/>
                  <a:pt x="375310" y="2687443"/>
                </a:cubicBezTo>
                <a:cubicBezTo>
                  <a:pt x="269646" y="2687443"/>
                  <a:pt x="167735" y="2671383"/>
                  <a:pt x="71881" y="2641569"/>
                </a:cubicBezTo>
                <a:lnTo>
                  <a:pt x="1" y="2615260"/>
                </a:lnTo>
                <a:lnTo>
                  <a:pt x="1" y="4184073"/>
                </a:lnTo>
                <a:lnTo>
                  <a:pt x="0" y="4184073"/>
                </a:lnTo>
                <a:lnTo>
                  <a:pt x="0" y="6858000"/>
                </a:lnTo>
                <a:lnTo>
                  <a:pt x="2548570" y="6858000"/>
                </a:lnTo>
                <a:lnTo>
                  <a:pt x="2548570" y="4992255"/>
                </a:lnTo>
                <a:lnTo>
                  <a:pt x="2548571" y="4992255"/>
                </a:lnTo>
                <a:lnTo>
                  <a:pt x="254857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extBox 37"/>
          <p:cNvSpPr>
            <a:spLocks noChangeArrowheads="1"/>
          </p:cNvSpPr>
          <p:nvPr/>
        </p:nvSpPr>
        <p:spPr bwMode="auto">
          <a:xfrm>
            <a:off x="1663119" y="1209974"/>
            <a:ext cx="4737681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Contents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3008000" y="5429119"/>
            <a:ext cx="2167581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200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4"/>
          <p:cNvSpPr txBox="1"/>
          <p:nvPr/>
        </p:nvSpPr>
        <p:spPr>
          <a:xfrm>
            <a:off x="2972858" y="4755514"/>
            <a:ext cx="501772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discussions</a:t>
            </a:r>
          </a:p>
        </p:txBody>
      </p:sp>
      <p:sp>
        <p:nvSpPr>
          <p:cNvPr id="13" name="TextBox 64"/>
          <p:cNvSpPr txBox="1"/>
          <p:nvPr/>
        </p:nvSpPr>
        <p:spPr>
          <a:xfrm>
            <a:off x="2972858" y="3804753"/>
            <a:ext cx="4866269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Theoretical framework</a:t>
            </a:r>
          </a:p>
        </p:txBody>
      </p:sp>
      <p:sp>
        <p:nvSpPr>
          <p:cNvPr id="14" name="TextBox 64"/>
          <p:cNvSpPr txBox="1"/>
          <p:nvPr/>
        </p:nvSpPr>
        <p:spPr>
          <a:xfrm>
            <a:off x="2976500" y="2632936"/>
            <a:ext cx="2672142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2207627" y="4750630"/>
            <a:ext cx="630000" cy="630000"/>
            <a:chOff x="4840168" y="2373480"/>
            <a:chExt cx="522572" cy="522572"/>
          </a:xfrm>
          <a:solidFill>
            <a:srgbClr val="1F8EB9"/>
          </a:solidFill>
        </p:grpSpPr>
        <p:sp>
          <p:nvSpPr>
            <p:cNvPr id="21" name="椭圆 20"/>
            <p:cNvSpPr/>
            <p:nvPr/>
          </p:nvSpPr>
          <p:spPr>
            <a:xfrm>
              <a:off x="4840168" y="2373480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1453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247578" y="5742632"/>
            <a:ext cx="630000" cy="630000"/>
            <a:chOff x="4840168" y="3971584"/>
            <a:chExt cx="522572" cy="522572"/>
          </a:xfrm>
          <a:solidFill>
            <a:srgbClr val="1F8EB9"/>
          </a:solidFill>
        </p:grpSpPr>
        <p:sp>
          <p:nvSpPr>
            <p:cNvPr id="24" name="椭圆 23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grpFill/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207627" y="2960033"/>
            <a:ext cx="630000" cy="630000"/>
            <a:chOff x="6501056" y="1873013"/>
            <a:chExt cx="696763" cy="696763"/>
          </a:xfrm>
        </p:grpSpPr>
        <p:sp>
          <p:nvSpPr>
            <p:cNvPr id="31" name="椭圆 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207627" y="3855331"/>
            <a:ext cx="630000" cy="630000"/>
            <a:chOff x="6501056" y="2921024"/>
            <a:chExt cx="696763" cy="696763"/>
          </a:xfrm>
          <a:solidFill>
            <a:srgbClr val="1F8EB9"/>
          </a:solidFill>
        </p:grpSpPr>
        <p:sp>
          <p:nvSpPr>
            <p:cNvPr id="36" name="椭圆 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grpFill/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3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6"/>
    </mc:Choice>
    <mc:Fallback xmlns="">
      <p:transition advTm="25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2372566"/>
            <a:ext cx="7423799" cy="28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534" y="84999"/>
            <a:ext cx="10515600" cy="848256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charge radii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5725" y="1159656"/>
            <a:ext cx="12106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n w="222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Nuclear charge radii </a:t>
            </a:r>
            <a:r>
              <a:rPr lang="en-US" altLang="zh-CN" dirty="0" smtClean="0">
                <a:ln w="222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most fundamental properties of atomic nuclei which can reflect many interesting phenomena,</a:t>
            </a:r>
            <a:r>
              <a:rPr lang="en-US" altLang="zh-CN" dirty="0">
                <a:ln w="222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n w="222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eutron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staggering,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kinks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dd-even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staggering (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Ca)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5" y="1945770"/>
            <a:ext cx="4680000" cy="3621914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7978134" y="1945770"/>
            <a:ext cx="3063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102, 024307 (2020).</a:t>
            </a:r>
            <a:endParaRPr lang="zh-CN" alt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569525" y="5383979"/>
            <a:ext cx="842891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approaches are needed for better predictions.</a:t>
            </a:r>
          </a:p>
          <a:p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Machine Learning(ML)?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25" y="5361660"/>
            <a:ext cx="1440000" cy="13598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79610" y="577995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&lt;0.02 </a:t>
            </a:r>
            <a:r>
              <a:rPr lang="en-US" altLang="zh-CN" sz="2800" dirty="0" err="1" smtClean="0"/>
              <a:t>fm</a:t>
            </a:r>
            <a:r>
              <a:rPr lang="en-US" altLang="zh-CN" sz="2800" dirty="0" smtClean="0"/>
              <a:t>?</a:t>
            </a:r>
            <a:endParaRPr lang="zh-CN" altLang="en-US" sz="2800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2864386" y="5753311"/>
            <a:ext cx="705139" cy="17376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99611" y="2055058"/>
            <a:ext cx="2851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</a:t>
            </a:r>
            <a:r>
              <a:rPr lang="en-US" altLang="zh-CN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C 88 011301 (2013).</a:t>
            </a:r>
            <a:endParaRPr lang="zh-CN" alt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01933" y="1945770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challenging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159262" y="1547446"/>
            <a:ext cx="3356149" cy="3983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725" y="5970142"/>
            <a:ext cx="1215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differences between theoretical results and experimental data.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9610" y="5495983"/>
            <a:ext cx="860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Root-mean-square deviation(RMSD)~0.02fm (1000 data)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54895" y="5508477"/>
            <a:ext cx="261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results so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8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90387">
        <p:fade/>
      </p:transition>
    </mc:Choice>
    <mc:Fallback xmlns="">
      <p:transition advTm="90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/>
      <p:bldP spid="20" grpId="0"/>
      <p:bldP spid="3" grpId="0"/>
      <p:bldP spid="6" grpId="0"/>
      <p:bldP spid="6" grpId="1"/>
      <p:bldP spid="8" grpId="0" animBg="1"/>
      <p:bldP spid="8" grpId="1" animBg="1"/>
      <p:bldP spid="15" grpId="0"/>
      <p:bldP spid="15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2" y="-9426"/>
            <a:ext cx="11231448" cy="673090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08787-093F-4ABC-A907-86110F618B2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5724" y="150828"/>
            <a:ext cx="6381064" cy="122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/>
              <a:t>Machine learning(ML)</a:t>
            </a:r>
            <a:endParaRPr lang="zh-CN" altLang="en-US" sz="5400" b="1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41304" y="1553415"/>
            <a:ext cx="10651253" cy="33411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Data driven</a:t>
            </a:r>
            <a:r>
              <a:rPr lang="en-US" altLang="zh-CN" b="1" i="1" dirty="0" smtClean="0"/>
              <a:t>:</a:t>
            </a:r>
          </a:p>
          <a:p>
            <a:endParaRPr lang="en-US" altLang="zh-CN" b="1" i="1" dirty="0" smtClean="0"/>
          </a:p>
          <a:p>
            <a:r>
              <a:rPr lang="en-US" altLang="zh-CN" i="1" dirty="0" smtClean="0"/>
              <a:t>Learning from </a:t>
            </a:r>
            <a:r>
              <a:rPr lang="en-US" altLang="zh-CN" b="1" i="1" dirty="0" smtClean="0"/>
              <a:t>data</a:t>
            </a:r>
            <a:r>
              <a:rPr lang="en-US" altLang="zh-CN" i="1" dirty="0" smtClean="0"/>
              <a:t> directly without </a:t>
            </a:r>
            <a:r>
              <a:rPr lang="en-US" altLang="zh-CN" i="1" dirty="0"/>
              <a:t>being explicitly </a:t>
            </a:r>
            <a:r>
              <a:rPr lang="en-US" altLang="zh-CN" i="1" dirty="0" smtClean="0"/>
              <a:t>programmed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7" name="五角星 6"/>
          <p:cNvSpPr/>
          <p:nvPr/>
        </p:nvSpPr>
        <p:spPr>
          <a:xfrm>
            <a:off x="5722071" y="2818614"/>
            <a:ext cx="461913" cy="405353"/>
          </a:xfrm>
          <a:prstGeom prst="star5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wo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endCxn id="7" idx="3"/>
          </p:cNvCxnSpPr>
          <p:nvPr/>
        </p:nvCxnSpPr>
        <p:spPr>
          <a:xfrm flipH="1" flipV="1">
            <a:off x="6095766" y="3223966"/>
            <a:ext cx="1362653" cy="1485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7388213" y="4698238"/>
            <a:ext cx="2886419" cy="70162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41652" y="4742678"/>
            <a:ext cx="3179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87697" y="431743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1990s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8191" y="29845"/>
            <a:ext cx="5583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Genomics, Proteomics &amp; Bioinformatics 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16, 17 (2018).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04" y="21451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development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8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7956">
        <p:fade/>
      </p:transition>
    </mc:Choice>
    <mc:Fallback xmlns="">
      <p:transition advTm="7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  <p:bldP spid="8" grpId="0"/>
      <p:bldP spid="23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671" y="-900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ML in nuclear 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physics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63075" y="6402530"/>
            <a:ext cx="2743200" cy="365125"/>
          </a:xfrm>
        </p:spPr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-8528" y="4987336"/>
            <a:ext cx="11611897" cy="579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Recent reviews: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2131" y="5444216"/>
            <a:ext cx="1198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G. </a:t>
            </a:r>
            <a:r>
              <a:rPr lang="en-US" altLang="zh-CN" sz="1600" dirty="0" err="1"/>
              <a:t>Carleo</a:t>
            </a:r>
            <a:r>
              <a:rPr lang="en-US" altLang="zh-CN" sz="1600" dirty="0"/>
              <a:t>, et </a:t>
            </a:r>
            <a:r>
              <a:rPr lang="en-US" altLang="zh-CN" sz="1600" dirty="0" err="1"/>
              <a:t>al.,Rev</a:t>
            </a:r>
            <a:r>
              <a:rPr lang="en-US" altLang="zh-CN" sz="1600" dirty="0"/>
              <a:t>. Mod. Phys. 91, 045002 (2019), </a:t>
            </a:r>
            <a:r>
              <a:rPr lang="en-US" altLang="zh-CN" sz="1600" b="1" dirty="0"/>
              <a:t>Machine learning and the physical sciences.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D. </a:t>
            </a:r>
            <a:r>
              <a:rPr lang="en-US" altLang="zh-CN" sz="1600" dirty="0" err="1"/>
              <a:t>Bourilkov</a:t>
            </a:r>
            <a:r>
              <a:rPr lang="en-US" altLang="zh-CN" sz="1600" dirty="0"/>
              <a:t>, Int. J. Mod. Phys. A 34, 1930019 (2020), </a:t>
            </a:r>
            <a:r>
              <a:rPr lang="en-US" altLang="zh-CN" sz="1600" b="1" dirty="0"/>
              <a:t>Machine and deep learning applications in particle physics.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zh-CN" sz="1600" dirty="0"/>
              <a:t>P. Bedaque et al., Eur. Phys. J. A 57, 100 (2021), </a:t>
            </a:r>
            <a:r>
              <a:rPr lang="en-US" altLang="zh-CN" sz="1600" b="1" dirty="0"/>
              <a:t>A.I. for nuclear physics.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altLang="zh-CN" sz="1600" dirty="0"/>
              <a:t>A. Boehnlein et al., Rev. Mod. Phys. 94, 031003 (2022</a:t>
            </a:r>
            <a:r>
              <a:rPr lang="da-DK" altLang="zh-CN" sz="1600" dirty="0" smtClean="0"/>
              <a:t>)</a:t>
            </a:r>
            <a:r>
              <a:rPr lang="en-US" altLang="zh-CN" sz="1600" dirty="0" smtClean="0"/>
              <a:t>, </a:t>
            </a:r>
            <a:r>
              <a:rPr lang="en-US" altLang="zh-CN" sz="1600" b="1" dirty="0"/>
              <a:t>Colloquium: Machine learning in nuclear </a:t>
            </a:r>
            <a:r>
              <a:rPr lang="en-US" altLang="zh-CN" sz="1600" b="1" dirty="0" smtClean="0"/>
              <a:t>physics.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J. E. </a:t>
            </a:r>
            <a:r>
              <a:rPr lang="en-US" altLang="zh-CN" sz="1600" dirty="0" err="1"/>
              <a:t>García</a:t>
            </a:r>
            <a:r>
              <a:rPr lang="en-US" altLang="zh-CN" sz="1600" dirty="0"/>
              <a:t>-Ramos, </a:t>
            </a:r>
            <a:r>
              <a:rPr lang="en-US" altLang="zh-CN" sz="1600" dirty="0" smtClean="0"/>
              <a:t>et al., arXiv:2307.07332,</a:t>
            </a:r>
            <a:r>
              <a:rPr lang="en-US" altLang="zh-CN" sz="1600" dirty="0"/>
              <a:t> (2023</a:t>
            </a:r>
            <a:r>
              <a:rPr lang="en-US" altLang="zh-CN" sz="1600" dirty="0" smtClean="0"/>
              <a:t>), </a:t>
            </a:r>
            <a:r>
              <a:rPr lang="en-US" altLang="zh-CN" sz="1600" b="1" dirty="0"/>
              <a:t>Nuclear Physics in the Era of Quantum Computing and </a:t>
            </a:r>
            <a:r>
              <a:rPr lang="en-US" altLang="zh-CN" sz="1600" b="1" dirty="0" smtClean="0"/>
              <a:t>Quantum </a:t>
            </a:r>
            <a:r>
              <a:rPr lang="en-US" altLang="zh-CN" sz="1600" b="1" dirty="0"/>
              <a:t>Machine </a:t>
            </a:r>
            <a:r>
              <a:rPr lang="en-US" altLang="zh-CN" sz="1600" b="1" dirty="0" smtClean="0"/>
              <a:t>Learning.</a:t>
            </a:r>
            <a:endParaRPr lang="en-US" altLang="zh-CN" sz="16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0" y="1020709"/>
            <a:ext cx="11880000" cy="40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23559">
        <p:fade/>
      </p:transition>
    </mc:Choice>
    <mc:Fallback xmlns="">
      <p:transition advTm="235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194" y="1294314"/>
            <a:ext cx="4025096" cy="24796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775" y="3796915"/>
            <a:ext cx="3913809" cy="30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190" y="1132054"/>
            <a:ext cx="2601818" cy="28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355" y="70805"/>
            <a:ext cx="11368857" cy="90723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ML in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study of nuclear charge radii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277089" y="3859950"/>
            <a:ext cx="2895384" cy="2880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57353" y="6491790"/>
            <a:ext cx="2743200" cy="365125"/>
          </a:xfrm>
        </p:spPr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968574" y="1105737"/>
            <a:ext cx="425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Atomic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Energy Science and Technology 57, 679 (2023)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96964" y="6670919"/>
            <a:ext cx="193995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J. Phys. G: </a:t>
            </a:r>
            <a:r>
              <a:rPr lang="en-US" altLang="zh-CN" sz="7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Nucl</a:t>
            </a:r>
            <a:r>
              <a:rPr lang="en-US" altLang="zh-CN" sz="7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 Part. Phys. 43 114002 (2016)</a:t>
            </a:r>
            <a:endParaRPr lang="zh-CN" altLang="en-US" sz="7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3332" y="4924287"/>
            <a:ext cx="5151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descriptions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predictions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74688" y="573469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96709" y="573469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921" y="1105165"/>
            <a:ext cx="5400000" cy="3372168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>
            <a:off x="3519248" y="2805815"/>
            <a:ext cx="6057889" cy="1726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313240" y="4710898"/>
            <a:ext cx="741146" cy="1232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43332" y="4570344"/>
            <a:ext cx="4706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RMSD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isotopes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4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116720">
        <p:fade/>
      </p:transition>
    </mc:Choice>
    <mc:Fallback xmlns="">
      <p:transition advTm="116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0" y="0"/>
            <a:ext cx="2548571" cy="6858000"/>
          </a:xfrm>
          <a:custGeom>
            <a:avLst/>
            <a:gdLst>
              <a:gd name="connsiteX0" fmla="*/ 2548571 w 2548571"/>
              <a:gd name="connsiteY0" fmla="*/ 0 h 6858000"/>
              <a:gd name="connsiteX1" fmla="*/ 1 w 2548571"/>
              <a:gd name="connsiteY1" fmla="*/ 0 h 6858000"/>
              <a:gd name="connsiteX2" fmla="*/ 1 w 2548571"/>
              <a:gd name="connsiteY2" fmla="*/ 718873 h 6858000"/>
              <a:gd name="connsiteX3" fmla="*/ 71881 w 2548571"/>
              <a:gd name="connsiteY3" fmla="*/ 692564 h 6858000"/>
              <a:gd name="connsiteX4" fmla="*/ 375310 w 2548571"/>
              <a:gd name="connsiteY4" fmla="*/ 646690 h 6858000"/>
              <a:gd name="connsiteX5" fmla="*/ 1395686 w 2548571"/>
              <a:gd name="connsiteY5" fmla="*/ 1667067 h 6858000"/>
              <a:gd name="connsiteX6" fmla="*/ 375310 w 2548571"/>
              <a:gd name="connsiteY6" fmla="*/ 2687443 h 6858000"/>
              <a:gd name="connsiteX7" fmla="*/ 71881 w 2548571"/>
              <a:gd name="connsiteY7" fmla="*/ 2641569 h 6858000"/>
              <a:gd name="connsiteX8" fmla="*/ 1 w 2548571"/>
              <a:gd name="connsiteY8" fmla="*/ 2615260 h 6858000"/>
              <a:gd name="connsiteX9" fmla="*/ 1 w 2548571"/>
              <a:gd name="connsiteY9" fmla="*/ 4184073 h 6858000"/>
              <a:gd name="connsiteX10" fmla="*/ 0 w 2548571"/>
              <a:gd name="connsiteY10" fmla="*/ 4184073 h 6858000"/>
              <a:gd name="connsiteX11" fmla="*/ 0 w 2548571"/>
              <a:gd name="connsiteY11" fmla="*/ 6858000 h 6858000"/>
              <a:gd name="connsiteX12" fmla="*/ 2548570 w 2548571"/>
              <a:gd name="connsiteY12" fmla="*/ 6858000 h 6858000"/>
              <a:gd name="connsiteX13" fmla="*/ 2548570 w 2548571"/>
              <a:gd name="connsiteY13" fmla="*/ 4992255 h 6858000"/>
              <a:gd name="connsiteX14" fmla="*/ 2548571 w 2548571"/>
              <a:gd name="connsiteY14" fmla="*/ 4992255 h 6858000"/>
              <a:gd name="connsiteX15" fmla="*/ 2548571 w 2548571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8571" h="6858000">
                <a:moveTo>
                  <a:pt x="2548571" y="0"/>
                </a:moveTo>
                <a:lnTo>
                  <a:pt x="1" y="0"/>
                </a:lnTo>
                <a:lnTo>
                  <a:pt x="1" y="718873"/>
                </a:lnTo>
                <a:lnTo>
                  <a:pt x="71881" y="692564"/>
                </a:lnTo>
                <a:cubicBezTo>
                  <a:pt x="167735" y="662751"/>
                  <a:pt x="269646" y="646690"/>
                  <a:pt x="375310" y="646690"/>
                </a:cubicBezTo>
                <a:cubicBezTo>
                  <a:pt x="938848" y="646690"/>
                  <a:pt x="1395686" y="1103528"/>
                  <a:pt x="1395686" y="1667067"/>
                </a:cubicBezTo>
                <a:cubicBezTo>
                  <a:pt x="1395686" y="2230605"/>
                  <a:pt x="938848" y="2687443"/>
                  <a:pt x="375310" y="2687443"/>
                </a:cubicBezTo>
                <a:cubicBezTo>
                  <a:pt x="269646" y="2687443"/>
                  <a:pt x="167735" y="2671383"/>
                  <a:pt x="71881" y="2641569"/>
                </a:cubicBezTo>
                <a:lnTo>
                  <a:pt x="1" y="2615260"/>
                </a:lnTo>
                <a:lnTo>
                  <a:pt x="1" y="4184073"/>
                </a:lnTo>
                <a:lnTo>
                  <a:pt x="0" y="4184073"/>
                </a:lnTo>
                <a:lnTo>
                  <a:pt x="0" y="6858000"/>
                </a:lnTo>
                <a:lnTo>
                  <a:pt x="2548570" y="6858000"/>
                </a:lnTo>
                <a:lnTo>
                  <a:pt x="2548570" y="4992255"/>
                </a:lnTo>
                <a:lnTo>
                  <a:pt x="2548571" y="4992255"/>
                </a:lnTo>
                <a:lnTo>
                  <a:pt x="254857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extBox 37"/>
          <p:cNvSpPr>
            <a:spLocks noChangeArrowheads="1"/>
          </p:cNvSpPr>
          <p:nvPr/>
        </p:nvSpPr>
        <p:spPr bwMode="auto">
          <a:xfrm>
            <a:off x="1663119" y="1209974"/>
            <a:ext cx="4737681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Contents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3008000" y="5429119"/>
            <a:ext cx="2167581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200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4"/>
          <p:cNvSpPr txBox="1"/>
          <p:nvPr/>
        </p:nvSpPr>
        <p:spPr>
          <a:xfrm>
            <a:off x="2972858" y="4755514"/>
            <a:ext cx="501772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discussions</a:t>
            </a:r>
          </a:p>
        </p:txBody>
      </p:sp>
      <p:sp>
        <p:nvSpPr>
          <p:cNvPr id="13" name="TextBox 64"/>
          <p:cNvSpPr txBox="1"/>
          <p:nvPr/>
        </p:nvSpPr>
        <p:spPr>
          <a:xfrm>
            <a:off x="2972858" y="3804753"/>
            <a:ext cx="4866269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Theoretical framework</a:t>
            </a:r>
          </a:p>
        </p:txBody>
      </p:sp>
      <p:sp>
        <p:nvSpPr>
          <p:cNvPr id="14" name="TextBox 64"/>
          <p:cNvSpPr txBox="1"/>
          <p:nvPr/>
        </p:nvSpPr>
        <p:spPr>
          <a:xfrm>
            <a:off x="2976500" y="2632936"/>
            <a:ext cx="2672142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2207627" y="4750630"/>
            <a:ext cx="630000" cy="630000"/>
            <a:chOff x="4840168" y="2373480"/>
            <a:chExt cx="522572" cy="522572"/>
          </a:xfrm>
          <a:solidFill>
            <a:srgbClr val="1F8EB9"/>
          </a:solidFill>
        </p:grpSpPr>
        <p:sp>
          <p:nvSpPr>
            <p:cNvPr id="21" name="椭圆 20"/>
            <p:cNvSpPr/>
            <p:nvPr/>
          </p:nvSpPr>
          <p:spPr>
            <a:xfrm>
              <a:off x="4840168" y="2373480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1453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247578" y="5742632"/>
            <a:ext cx="630000" cy="630000"/>
            <a:chOff x="4840168" y="3971584"/>
            <a:chExt cx="522572" cy="522572"/>
          </a:xfrm>
          <a:solidFill>
            <a:srgbClr val="1F8EB9"/>
          </a:solidFill>
        </p:grpSpPr>
        <p:sp>
          <p:nvSpPr>
            <p:cNvPr id="24" name="椭圆 23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grpFill/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14539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207627" y="2960033"/>
            <a:ext cx="630000" cy="630000"/>
            <a:chOff x="6501056" y="1873013"/>
            <a:chExt cx="696763" cy="696763"/>
          </a:xfrm>
        </p:grpSpPr>
        <p:sp>
          <p:nvSpPr>
            <p:cNvPr id="31" name="椭圆 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1"/>
                </a:solidFill>
              </a:endParaRPr>
            </a:p>
          </p:txBody>
        </p: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45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207627" y="3855331"/>
            <a:ext cx="630000" cy="630000"/>
            <a:chOff x="6501056" y="2921024"/>
            <a:chExt cx="696763" cy="696763"/>
          </a:xfrm>
          <a:solidFill>
            <a:srgbClr val="1F8EB9"/>
          </a:solidFill>
        </p:grpSpPr>
        <p:sp>
          <p:nvSpPr>
            <p:cNvPr id="36" name="椭圆 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>
                    <a:lumMod val="95000"/>
                  </a:schemeClr>
                </a:gs>
                <a:gs pos="93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grpFill/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5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9">
        <p14:doors dir="vert"/>
      </p:transition>
    </mc:Choice>
    <mc:Fallback xmlns="">
      <p:transition spd="slow" advTm="1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8" y="3911580"/>
            <a:ext cx="5091116" cy="28223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10" y="4344400"/>
            <a:ext cx="1440000" cy="16243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980" y="116757"/>
            <a:ext cx="8995718" cy="8979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Model constructing (NP-BNN)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668"/>
            <a:ext cx="4680000" cy="2690912"/>
          </a:xfr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87FB-CA10-4AF5-BF0B-94849B09B06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183" y="3931659"/>
            <a:ext cx="4107515" cy="930962"/>
          </a:xfrm>
          <a:prstGeom prst="rect">
            <a:avLst/>
          </a:prstGeom>
        </p:spPr>
      </p:pic>
      <p:sp>
        <p:nvSpPr>
          <p:cNvPr id="19" name="内容占位符 2"/>
          <p:cNvSpPr txBox="1">
            <a:spLocks/>
          </p:cNvSpPr>
          <p:nvPr/>
        </p:nvSpPr>
        <p:spPr>
          <a:xfrm>
            <a:off x="9363075" y="4179743"/>
            <a:ext cx="2929924" cy="256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 smtClean="0"/>
              <a:t>	Z&gt;19,N&gt;19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Training : 820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n-NO" altLang="zh-CN" sz="1400" dirty="0" smtClean="0"/>
              <a:t>At. Data Nucl. Data Tables 99, 69 (2013).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Validation: 113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At. Data </a:t>
            </a:r>
            <a:r>
              <a:rPr lang="en-US" altLang="zh-CN" sz="1200" dirty="0" err="1" smtClean="0"/>
              <a:t>Nucl</a:t>
            </a:r>
            <a:r>
              <a:rPr lang="en-US" altLang="zh-CN" sz="1200" dirty="0" smtClean="0"/>
              <a:t>. Data Tables 140, 101440 (2021).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Phys. Rev. Lett. 126, 032502 (2021).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476553" y="4862621"/>
                <a:ext cx="343227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Di: </a:t>
                </a:r>
                <a:r>
                  <a:rPr lang="en-US" altLang="zh-CN" sz="2800" dirty="0" smtClean="0"/>
                  <a:t>NP-</a:t>
                </a:r>
                <a:r>
                  <a:rPr lang="en-US" altLang="zh-CN" sz="2800" dirty="0" err="1" smtClean="0"/>
                  <a:t>BNNi</a:t>
                </a:r>
                <a:endParaRPr lang="en-US" altLang="zh-CN" sz="2800" dirty="0" smtClean="0"/>
              </a:p>
              <a:p>
                <a:r>
                  <a:rPr lang="en-US" altLang="zh-CN" sz="2800" dirty="0" smtClean="0"/>
                  <a:t>D4 :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800" dirty="0" smtClean="0"/>
                  <a:t> ;     </a:t>
                </a:r>
              </a:p>
              <a:p>
                <a:r>
                  <a:rPr lang="en-US" altLang="zh-CN" sz="2800" dirty="0" smtClean="0"/>
                  <a:t>D5 :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 ;</a:t>
                </a:r>
              </a:p>
              <a:p>
                <a:r>
                  <a:rPr lang="en-US" altLang="zh-CN" sz="2800" dirty="0" smtClean="0"/>
                  <a:t>D6 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𝐿𝐼</m:t>
                    </m:r>
                  </m:oMath>
                </a14:m>
                <a:r>
                  <a:rPr lang="en-US" altLang="zh-CN" sz="2800" dirty="0" smtClean="0"/>
                  <a:t>;  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553" y="4862621"/>
                <a:ext cx="3432279" cy="1815882"/>
              </a:xfrm>
              <a:prstGeom prst="rect">
                <a:avLst/>
              </a:prstGeom>
              <a:blipFill>
                <a:blip r:embed="rId8"/>
                <a:stretch>
                  <a:fillRect l="-3552" t="-3356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2368" y="1489830"/>
            <a:ext cx="3045653" cy="9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2698" y="2839674"/>
            <a:ext cx="5400000" cy="9021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61565" y="1193680"/>
            <a:ext cx="293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Mathematical formula of NN: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363075" y="1140913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Bayesian formula: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622083" y="2359812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Output of BNN: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96584" y="4179743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800" dirty="0">
                <a:solidFill>
                  <a:srgbClr val="00B050"/>
                </a:solidFill>
                <a:latin typeface="Arial" panose="020B0604020202020204" pitchFamily="34" charset="0"/>
              </a:rPr>
              <a:t>Nature Phys. 14, 1163 (2018).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236" y="1489323"/>
            <a:ext cx="4075714" cy="9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7771" y="3020763"/>
            <a:ext cx="2180250" cy="54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2123" y="4363845"/>
            <a:ext cx="118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Pairing</a:t>
            </a:r>
            <a:endParaRPr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52123" y="4894984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Shell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52123" y="5426123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Isospin</a:t>
            </a:r>
            <a:endParaRPr lang="zh-CN" altLang="en-US" sz="28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52123" y="6152306"/>
            <a:ext cx="108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/>
              <a:t>deformation</a:t>
            </a:r>
            <a:endParaRPr lang="zh-CN" alt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3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105742">
        <p:fade/>
      </p:transition>
    </mc:Choice>
    <mc:Fallback xmlns="">
      <p:transition advTm="1057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" grpId="0"/>
      <p:bldP spid="13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3.4|4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21.1|3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30.5|2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1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heme/theme1.xml><?xml version="1.0" encoding="utf-8"?>
<a:theme xmlns:a="http://schemas.openxmlformats.org/drawingml/2006/main" name="3_张校长2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张校长2" id="{F785A81A-6D06-4A46-A3E8-C3E569E4B747}" vid="{A094C247-8394-48BB-A7B7-184123468285}"/>
    </a:ext>
  </a:extLst>
</a:theme>
</file>

<file path=ppt/theme/theme2.xml><?xml version="1.0" encoding="utf-8"?>
<a:theme xmlns:a="http://schemas.openxmlformats.org/drawingml/2006/main" name="4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t" anchorCtr="1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t" anchorCtr="1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634</Words>
  <Application>Microsoft Office PowerPoint</Application>
  <PresentationFormat>宽屏</PresentationFormat>
  <Paragraphs>124</Paragraphs>
  <Slides>16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9" baseType="lpstr">
      <vt:lpstr>굴림</vt:lpstr>
      <vt:lpstr>等线</vt:lpstr>
      <vt:lpstr>等线 Light</vt:lpstr>
      <vt:lpstr>黑体</vt:lpstr>
      <vt:lpstr>宋体</vt:lpstr>
      <vt:lpstr>Microsoft YaHei</vt:lpstr>
      <vt:lpstr>Microsoft YaHei</vt:lpstr>
      <vt:lpstr>Arial</vt:lpstr>
      <vt:lpstr>Arial Rounded MT Bold</vt:lpstr>
      <vt:lpstr>Calibri</vt:lpstr>
      <vt:lpstr>Calibri Light</vt:lpstr>
      <vt:lpstr>Cambria Math</vt:lpstr>
      <vt:lpstr>Impact</vt:lpstr>
      <vt:lpstr>Microsoft Sans Serif</vt:lpstr>
      <vt:lpstr>Times New Roman</vt:lpstr>
      <vt:lpstr>Verdana</vt:lpstr>
      <vt:lpstr>Wingdings</vt:lpstr>
      <vt:lpstr>Wingdings 2</vt:lpstr>
      <vt:lpstr>3_张校长2</vt:lpstr>
      <vt:lpstr>4_默认设计模板</vt:lpstr>
      <vt:lpstr>8_默认设计模板</vt:lpstr>
      <vt:lpstr>Office 主题</vt:lpstr>
      <vt:lpstr>Image</vt:lpstr>
      <vt:lpstr>PowerPoint 演示文稿</vt:lpstr>
      <vt:lpstr>PowerPoint 演示文稿</vt:lpstr>
      <vt:lpstr>PowerPoint 演示文稿</vt:lpstr>
      <vt:lpstr>Nuclear charge radii</vt:lpstr>
      <vt:lpstr>PowerPoint 演示文稿</vt:lpstr>
      <vt:lpstr>ML in nuclear physics</vt:lpstr>
      <vt:lpstr>ML in the study of nuclear charge radii</vt:lpstr>
      <vt:lpstr>PowerPoint 演示文稿</vt:lpstr>
      <vt:lpstr>Model constructing (NP-BNN)</vt:lpstr>
      <vt:lpstr>PowerPoint 演示文稿</vt:lpstr>
      <vt:lpstr>Root-mean-square deviation (RMSD)</vt:lpstr>
      <vt:lpstr>Odd-even staggering (Ca)</vt:lpstr>
      <vt:lpstr>Extrapolation ability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Li-Sheng Geng</dc:creator>
  <cp:lastModifiedBy>Windows 用户</cp:lastModifiedBy>
  <cp:revision>652</cp:revision>
  <dcterms:created xsi:type="dcterms:W3CDTF">2022-06-29T22:24:33Z</dcterms:created>
  <dcterms:modified xsi:type="dcterms:W3CDTF">2023-08-03T06:57:56Z</dcterms:modified>
</cp:coreProperties>
</file>